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3_0.xml" ContentType="application/vnd.ms-powerpoint.comments+xml"/>
  <Override PartName="/ppt/notesSlides/notesSlide4.xml" ContentType="application/vnd.openxmlformats-officedocument.presentationml.notesSlide+xml"/>
  <Override PartName="/ppt/comments/modernComment_104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1.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80" r:id="rId5"/>
    <p:sldId id="257" r:id="rId6"/>
    <p:sldId id="259" r:id="rId7"/>
    <p:sldId id="260" r:id="rId8"/>
    <p:sldId id="262"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6" r:id="rId23"/>
    <p:sldId id="277" r:id="rId24"/>
    <p:sldId id="279" r:id="rId25"/>
  </p:sldIdLst>
  <p:sldSz cx="18288000" cy="10287000"/>
  <p:notesSz cx="6858000" cy="9144000"/>
  <p:embeddedFontLst>
    <p:embeddedFont>
      <p:font typeface="Montserrat" panose="00000500000000000000" pitchFamily="2" charset="0"/>
      <p:regular r:id="rId27"/>
      <p:bold r:id="rId28"/>
      <p:italic r:id="rId29"/>
      <p:boldItalic r:id="rId30"/>
    </p:embeddedFont>
    <p:embeddedFont>
      <p:font typeface="Proxima Nova" panose="020B0604020202020204" charset="0"/>
      <p:regular r:id="rId31"/>
    </p:embeddedFont>
    <p:embeddedFont>
      <p:font typeface="Proxima Nova Bold" panose="020B0604020202020204" charset="0"/>
      <p:regular r:id="rId32"/>
    </p:embeddedFont>
    <p:embeddedFont>
      <p:font typeface="Proxima Nova Bold Italics" panose="020B0604020202020204" charset="0"/>
      <p:regular r:id="rId33"/>
    </p:embeddedFont>
    <p:embeddedFont>
      <p:font typeface="Proxima Nova Italics"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F4939-A7AB-F6FA-FD0D-B6F10C5B6CDD}" name="Paige Fernandes" initials="PF" userId="Paige Fernandes" providerId="None"/>
  <p188:author id="{D6B8B25C-1E19-28C5-32BA-DF969055A0CD}" name="Doris Warner" initials="DW" userId="Doris Warner" providerId="None"/>
  <p188:author id="{CD4ED3E8-E01B-ADCF-DABC-9CE2BC5C38E5}" name="Melanie Gallant" initials="MG" userId="Melanie Gallan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3E27"/>
    <a:srgbClr val="FEE5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60642-043D-4AF8-9F42-0592B852E131}" v="10" dt="2025-05-28T13:23:39.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57" autoAdjust="0"/>
    <p:restoredTop sz="75231" autoAdjust="0"/>
  </p:normalViewPr>
  <p:slideViewPr>
    <p:cSldViewPr>
      <p:cViewPr varScale="1">
        <p:scale>
          <a:sx n="75" d="100"/>
          <a:sy n="75" d="100"/>
        </p:scale>
        <p:origin x="1218"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3_0.xml><?xml version="1.0" encoding="utf-8"?>
<p188:cmLst xmlns:a="http://schemas.openxmlformats.org/drawingml/2006/main" xmlns:r="http://schemas.openxmlformats.org/officeDocument/2006/relationships" xmlns:p188="http://schemas.microsoft.com/office/powerpoint/2018/8/main">
  <p188:cm id="{5E082882-FEED-47B3-97E2-82284D7C3CD8}" authorId="{D6B8B25C-1E19-28C5-32BA-DF969055A0CD}" created="2025-04-04T19:31:34.553">
    <pc:sldMkLst xmlns:pc="http://schemas.microsoft.com/office/powerpoint/2013/main/command">
      <pc:docMk/>
      <pc:sldMk cId="0" sldId="259"/>
    </pc:sldMkLst>
    <p188:txBody>
      <a:bodyPr/>
      <a:lstStyle/>
      <a:p>
        <a:r>
          <a:rPr lang="en-US"/>
          <a:t>You do not need the sentence about OCAP.  Community workers will know that OCAP was followed</a:t>
        </a:r>
      </a:p>
    </p188:txBody>
    <p188:extLst>
      <p:ext xmlns:p="http://schemas.openxmlformats.org/presentationml/2006/main" uri="{57CB4572-C831-44C2-8A1C-0ADB6CCDFE69}">
        <p223:reactions xmlns:p223="http://schemas.microsoft.com/office/powerpoint/2022/03/main">
          <p223:rxn type="👍">
            <p223:instance time="2025-04-07T15:36:13.114" authorId="{CD4ED3E8-E01B-ADCF-DABC-9CE2BC5C38E5}"/>
          </p223:rxn>
        </p223:reactions>
      </p:ext>
    </p188:extLst>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CDACDBC4-5B2C-4A99-8D28-BC9B8C1DAD56}" authorId="{CD4ED3E8-E01B-ADCF-DABC-9CE2BC5C38E5}" status="resolved" created="2025-04-08T14:18:44.519" complete="100000">
    <pc:sldMkLst xmlns:pc="http://schemas.microsoft.com/office/powerpoint/2013/main/command">
      <pc:docMk/>
      <pc:sldMk cId="0" sldId="260"/>
    </pc:sldMkLst>
    <p188:txBody>
      <a:bodyPr/>
      <a:lstStyle/>
      <a:p>
        <a:r>
          <a:rPr lang="en-US"/>
          <a:t>Transition from slide 4 to this slide without directly mentioning the title “ODJJ.” Refer to it as a ‘dementia care resource tool’ until slide 6.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This presentation will familiarize you with the Our Dementia Journey Journal if you are a caregiver or care provider of a person living with dementia </a:t>
            </a:r>
            <a:endParaRPr lang="en-US" dirty="0"/>
          </a:p>
        </p:txBody>
      </p:sp>
      <p:sp>
        <p:nvSpPr>
          <p:cNvPr id="4" name="Slide Number Placeholder 3"/>
          <p:cNvSpPr>
            <a:spLocks noGrp="1"/>
          </p:cNvSpPr>
          <p:nvPr>
            <p:ph type="sldNum" sz="quarter" idx="5"/>
          </p:nvPr>
        </p:nvSpPr>
        <p:spPr/>
        <p:txBody>
          <a:bodyPr/>
          <a:lstStyle/>
          <a:p>
            <a:fld id="{8C266642-9A3E-482F-BE0A-6017766AA7F9}" type="slidenum">
              <a:rPr lang="en-US" smtClean="0"/>
              <a:t>1</a:t>
            </a:fld>
            <a:endParaRPr lang="en-US"/>
          </a:p>
        </p:txBody>
      </p:sp>
    </p:spTree>
    <p:extLst>
      <p:ext uri="{BB962C8B-B14F-4D97-AF65-F5344CB8AC3E}">
        <p14:creationId xmlns:p14="http://schemas.microsoft.com/office/powerpoint/2010/main" val="364636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I'd like to start with Person-Centered Care. </a:t>
            </a:r>
          </a:p>
          <a:p>
            <a:endParaRPr lang="en-US" dirty="0"/>
          </a:p>
          <a:p>
            <a:r>
              <a:rPr lang="en-US" dirty="0"/>
              <a:t>Here is a quote from a First Nations caregiver: </a:t>
            </a:r>
          </a:p>
          <a:p>
            <a:endParaRPr lang="en-US" dirty="0"/>
          </a:p>
          <a:p>
            <a:r>
              <a:rPr lang="en-US" dirty="0"/>
              <a:t>**Read QUOTE**</a:t>
            </a:r>
          </a:p>
          <a:p>
            <a:endParaRPr lang="en-US" dirty="0"/>
          </a:p>
          <a:p>
            <a:r>
              <a:rPr lang="en-US" dirty="0"/>
              <a:t>This highlights how the ODJJ can support caregivers and providers to focus on Person-</a:t>
            </a:r>
            <a:r>
              <a:rPr lang="en-US" dirty="0" err="1"/>
              <a:t>Centred</a:t>
            </a:r>
            <a:r>
              <a:rPr lang="en-US" dirty="0"/>
              <a:t> Dementia Care, supporting quality of life.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Doris describes how having a greater understanding of the person living with dementia's preferences can guide care, being identified from using the ODJJ. </a:t>
            </a:r>
          </a:p>
          <a:p>
            <a:endParaRPr lang="en-US" dirty="0"/>
          </a:p>
          <a:p>
            <a:r>
              <a:rPr lang="en-US" dirty="0"/>
              <a:t>**Read the quote** </a:t>
            </a:r>
          </a:p>
          <a:p>
            <a:endParaRPr lang="en-US" dirty="0"/>
          </a:p>
          <a:p>
            <a:r>
              <a:rPr lang="en-US" dirty="0"/>
              <a:t>Using information like this can help providers know the needs/preferences of the PLWD and avoid keeping dishes around.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key feature to support person-centered care identified was the " All About Me" section, as it supports care providers to understand the person beyond the diagnosis. </a:t>
            </a:r>
          </a:p>
          <a:p>
            <a:endParaRPr lang="en-US"/>
          </a:p>
          <a:p>
            <a:r>
              <a:rPr lang="en-US"/>
              <a:t>Things such as: what brings someone joy, what preferences they have, foods they like or to avoid, or even how the person likes to start their mornings--In essence, softening the anxiety that could potentially arise when caring for someone new.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the left, you're seeing the All About Me section, on the mobile app. </a:t>
            </a:r>
          </a:p>
          <a:p>
            <a:endParaRPr lang="en-US" dirty="0"/>
          </a:p>
          <a:p>
            <a:r>
              <a:rPr lang="en-US" dirty="0"/>
              <a:t>On the right is the paper-based version. </a:t>
            </a:r>
          </a:p>
          <a:p>
            <a:endParaRPr lang="en-US" dirty="0"/>
          </a:p>
          <a:p>
            <a:r>
              <a:rPr lang="en-US" dirty="0"/>
              <a:t>Whether it's written down or shared on the app, the choice is up to the family.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next message I would like to highlight is how the ODJJ supports caregiver wellbeing. As caregivers are focused on their loved ones; stress, exhaustion and burnout can go unnoticed. </a:t>
            </a:r>
          </a:p>
          <a:p>
            <a:endParaRPr lang="en-US" dirty="0"/>
          </a:p>
          <a:p>
            <a:r>
              <a:rPr lang="en-US" dirty="0"/>
              <a:t>*READ QUOTE* </a:t>
            </a:r>
          </a:p>
          <a:p>
            <a:endParaRPr lang="en-US" dirty="0"/>
          </a:p>
          <a:p>
            <a:r>
              <a:rPr lang="en-US" dirty="0"/>
              <a:t>This caregiver shares their experience through using the Well-Being section, and how a quick check in with herself supported her well-being </a:t>
            </a:r>
          </a:p>
          <a:p>
            <a:endParaRPr lang="en-US" dirty="0"/>
          </a:p>
          <a:p>
            <a:r>
              <a:rPr lang="en-US" dirty="0"/>
              <a:t>This feature supports community and collaboration through being able to share these check-ins with the Circle of Care.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Well-Being Communication Section supports community and collaboration as it is a space for caregivers to share things they may be concerned with and identify what types of support they need with their care providers.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Shown here are some screen shots of the app version and paper-based version of the Well-Being Communication Section. As you can see, there are clear spaces for caregivers to record their concerns, the support needed and come up with a plan with their providers for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 last message that I would like to highlight is how the ODJJ can provide community specific support: </a:t>
            </a:r>
          </a:p>
          <a:p>
            <a:endParaRPr lang="en-US"/>
          </a:p>
          <a:p>
            <a:r>
              <a:rPr lang="en-US"/>
              <a:t>Here is another quote from Doris</a:t>
            </a:r>
          </a:p>
          <a:p>
            <a:endParaRPr lang="en-US"/>
          </a:p>
          <a:p>
            <a:r>
              <a:rPr lang="en-US"/>
              <a:t>**Say quote**</a:t>
            </a:r>
          </a:p>
          <a:p>
            <a:endParaRPr lang="en-US"/>
          </a:p>
          <a:p>
            <a:r>
              <a:rPr lang="en-US"/>
              <a:t>The ODJJ strengthened supportive relationships in the community through being a tool that helps start conversations about, and reflection on the support needs of caregivers and people living with dementia through sharing how the importance of opening up conversation leads to further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that I have shared our journey with the ODJJ and some of the key messages and features, I would like to share with you some next steps. </a:t>
            </a:r>
          </a:p>
          <a:p>
            <a:endParaRPr lang="en-US" dirty="0"/>
          </a:p>
          <a:p>
            <a:r>
              <a:rPr lang="en-US" dirty="0"/>
              <a:t>The trial period helped inform how the ODJJ can be introduced and used in First Nations communities, we are now ready to make it available to more communities across Canada in collaboration with SE FNIM Program. </a:t>
            </a:r>
          </a:p>
          <a:p>
            <a:endParaRPr lang="en-US" dirty="0"/>
          </a:p>
          <a:p>
            <a:r>
              <a:rPr lang="en-US" dirty="0"/>
              <a:t>The ODJJ will continue to be a FREE, publicly available resource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an overview of what will be discussed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would like to gratefully acknowledge the contributions from the Elders and community members from </a:t>
            </a:r>
            <a:r>
              <a:rPr lang="en-US" dirty="0" err="1"/>
              <a:t>Sagamok</a:t>
            </a:r>
            <a:r>
              <a:rPr lang="en-US" dirty="0"/>
              <a:t> and Thessalon First Nations, Sault Ste Marie Indigenous Friendship Centre, Bloomington Cove, and all other individuals across Canada who participated in the co-design and trial of Our Dementia Journey Journal. </a:t>
            </a:r>
          </a:p>
          <a:p>
            <a:endParaRPr lang="en-US" dirty="0"/>
          </a:p>
          <a:p>
            <a:r>
              <a:rPr lang="en-US" dirty="0"/>
              <a:t>We also extend our gratitude to our partners:</a:t>
            </a:r>
          </a:p>
          <a:p>
            <a:r>
              <a:rPr lang="en-US" dirty="0"/>
              <a:t>- SE FNIM Program (particularly Doris Warner and Corey </a:t>
            </a:r>
            <a:r>
              <a:rPr lang="en-US" dirty="0" err="1"/>
              <a:t>MacKenzie</a:t>
            </a:r>
            <a:r>
              <a:rPr lang="en-US" dirty="0"/>
              <a:t>)</a:t>
            </a:r>
          </a:p>
          <a:p>
            <a:r>
              <a:rPr lang="en-US" dirty="0"/>
              <a:t>- </a:t>
            </a:r>
            <a:r>
              <a:rPr lang="en-US" dirty="0" err="1"/>
              <a:t>Maamwesying</a:t>
            </a:r>
            <a:r>
              <a:rPr lang="en-US" dirty="0"/>
              <a:t> North Shore Community Health Services </a:t>
            </a:r>
          </a:p>
          <a:p>
            <a:endParaRPr lang="en-US" dirty="0"/>
          </a:p>
          <a:p>
            <a:r>
              <a:rPr lang="en-US" dirty="0"/>
              <a:t>Funders: </a:t>
            </a:r>
          </a:p>
          <a:p>
            <a:r>
              <a:rPr lang="en-US" dirty="0"/>
              <a:t>- SE Health</a:t>
            </a:r>
          </a:p>
          <a:p>
            <a:r>
              <a:rPr lang="en-US" dirty="0"/>
              <a:t>- Public Health Agency of Canada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First Nation communities along the North shore identified an Interest for culturally safe dementia resources.  We were able to work together with SE Health's First Nations, Indigenous, and Metis Program with support from Maamwesying North Shore Community Health Services to co-design/adapt a dementia care resource with three communities</a:t>
            </a:r>
          </a:p>
          <a:p>
            <a:endParaRPr lang="en-US" dirty="0"/>
          </a:p>
          <a:p>
            <a:r>
              <a:rPr lang="en-US" dirty="0"/>
              <a:t>Sagamok, Thessalon and the Sault Ste Marie Indigenous Friendship Centre. </a:t>
            </a:r>
          </a:p>
          <a:p>
            <a:endParaRPr lang="en-US" dirty="0"/>
          </a:p>
          <a:p>
            <a:r>
              <a:rPr lang="en-US" dirty="0"/>
              <a:t>All stages of this project in collaboration with First Nations were guided by OCAP principles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support from </a:t>
            </a:r>
            <a:r>
              <a:rPr lang="en-US" dirty="0" err="1"/>
              <a:t>Maamwesying</a:t>
            </a:r>
            <a:r>
              <a:rPr lang="en-US" dirty="0"/>
              <a:t> and the Senior Patient Advisory Council the ODJJ was designed to be culturally safe for North Shore communities.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result of this collaboration was the Our Dementia Journey Journal  </a:t>
            </a:r>
          </a:p>
          <a:p>
            <a:endParaRPr lang="en-US" dirty="0"/>
          </a:p>
          <a:p>
            <a:r>
              <a:rPr lang="en-US" dirty="0"/>
              <a:t>This resource was co-designed with and for caregivers, care providers and PLWD to support relationship building and communication along the dementia journey and then adapted for First Nations. </a:t>
            </a:r>
          </a:p>
          <a:p>
            <a:endParaRPr lang="en-US" dirty="0"/>
          </a:p>
          <a:p>
            <a:r>
              <a:rPr lang="en-US" dirty="0"/>
              <a:t>The ODJJ is available as a paper-based resource and mobile application in English and French. The mobile app is available on Apple and Google app stores. </a:t>
            </a:r>
          </a:p>
          <a:p>
            <a:endParaRPr lang="en-US" dirty="0"/>
          </a:p>
          <a:p>
            <a:r>
              <a:rPr lang="en-US" dirty="0"/>
              <a:t>Here you can see a visual of the paper tool and mobile application.   As you may see there is the paper version for everyone here that would like one and feel welcome to download the app in app stores.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the ODJJ we use this term, Circle of Care, to describe relationships between everyone that supports the person living with dementia because it is not the responsibility of one person--its a shared circle. </a:t>
            </a:r>
          </a:p>
          <a:p>
            <a:endParaRPr lang="en-US" dirty="0"/>
          </a:p>
          <a:p>
            <a:r>
              <a:rPr lang="en-US" dirty="0"/>
              <a:t>When we say the Circle of Care, we are talking about community support for the PLWD-- family, friends, elders, PSWs, nurses, </a:t>
            </a:r>
            <a:r>
              <a:rPr lang="en-US" dirty="0" err="1"/>
              <a:t>neighbours</a:t>
            </a:r>
            <a:r>
              <a:rPr lang="en-US" dirty="0"/>
              <a:t>, Elders,  knowledge keepers and Traditional healers</a:t>
            </a:r>
          </a:p>
          <a:p>
            <a:endParaRPr lang="en-US" dirty="0"/>
          </a:p>
          <a:p>
            <a:r>
              <a:rPr lang="en-US" dirty="0"/>
              <a:t>There is knowledge and memory sharing, connection and compassion, physical, mental, emotional and  spiritual support.</a:t>
            </a:r>
          </a:p>
          <a:p>
            <a:endParaRPr lang="en-US" dirty="0"/>
          </a:p>
          <a:p>
            <a:r>
              <a:rPr lang="en-US" dirty="0"/>
              <a:t>This is a way of living and caring for each other that is nothing new to First Nations people.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There are 6 main features of the ODJJ </a:t>
            </a:r>
          </a:p>
          <a:p>
            <a:r>
              <a:rPr lang="en-US" dirty="0"/>
              <a:t>1. Ask/Answer questions </a:t>
            </a:r>
          </a:p>
          <a:p>
            <a:r>
              <a:rPr lang="en-US" dirty="0"/>
              <a:t>2. Series of activities to share information and get to know one another </a:t>
            </a:r>
          </a:p>
          <a:p>
            <a:r>
              <a:rPr lang="en-US" dirty="0"/>
              <a:t>3. A section to track well-being </a:t>
            </a:r>
          </a:p>
          <a:p>
            <a:r>
              <a:rPr lang="en-US" dirty="0"/>
              <a:t>4. A section to journal/reflect</a:t>
            </a:r>
          </a:p>
          <a:p>
            <a:r>
              <a:rPr lang="en-US" dirty="0"/>
              <a:t>5. A place to access and collect resources </a:t>
            </a:r>
          </a:p>
          <a:p>
            <a:r>
              <a:rPr lang="en-US" dirty="0"/>
              <a:t>6. in the app, there is a live chat features where caregivers and providers can exchange messages. </a:t>
            </a:r>
          </a:p>
          <a:p>
            <a:r>
              <a:rPr lang="en-US" dirty="0"/>
              <a:t>This all Aids in tracking symptoms, sharing care details, and </a:t>
            </a:r>
            <a:r>
              <a:rPr lang="en-US" dirty="0" err="1"/>
              <a:t>honour</a:t>
            </a:r>
            <a:r>
              <a:rPr lang="en-US" dirty="0"/>
              <a:t> the PLWD.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Tx/>
              <a:buNone/>
            </a:pPr>
            <a:endParaRPr lang="en-US" dirty="0"/>
          </a:p>
          <a:p>
            <a:r>
              <a:rPr lang="en-US" dirty="0"/>
              <a:t>The three communities included in the ODJJ deployment were Garden River, Thessalon, and </a:t>
            </a:r>
            <a:r>
              <a:rPr lang="en-US" dirty="0" err="1"/>
              <a:t>Sagamok</a:t>
            </a:r>
            <a:r>
              <a:rPr lang="en-US" dirty="0"/>
              <a:t> participating in a trial use of the ODJJ </a:t>
            </a:r>
          </a:p>
          <a:p>
            <a:endParaRPr lang="en-US" dirty="0"/>
          </a:p>
          <a:p>
            <a:r>
              <a:rPr lang="en-US" dirty="0"/>
              <a:t>Establishing a collaborative relationships were vital to supporting the outreach and championing of the tool.  This helped to build trust and willingness to try the resource tool. </a:t>
            </a:r>
          </a:p>
          <a:p>
            <a:endParaRPr lang="en-US" dirty="0"/>
          </a:p>
          <a:p>
            <a:r>
              <a:rPr lang="en-US" dirty="0"/>
              <a:t>I would like to share some of our learnings from the trial period and how this may support use of the ODJJ in your communities.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Through our learnings, we have identified 3 key messages of how the ODJJ can support a community's needs: </a:t>
            </a:r>
          </a:p>
          <a:p>
            <a:r>
              <a:rPr lang="en-US"/>
              <a:t>1. Supporting Person Centered Care </a:t>
            </a:r>
          </a:p>
          <a:p>
            <a:r>
              <a:rPr lang="en-US"/>
              <a:t>2. Support caregiver well-being and  </a:t>
            </a:r>
          </a:p>
          <a:p>
            <a:r>
              <a:rPr lang="en-US"/>
              <a:t>3. Provide community specific support. </a:t>
            </a:r>
          </a:p>
          <a:p>
            <a:endParaRPr lang="en-US"/>
          </a:p>
          <a:p>
            <a:r>
              <a:rPr lang="en-US"/>
              <a:t>I will now go into depth on these key messages and some of the features that support use.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6278"/>
          </a:xfrm>
          <a:prstGeom prst="rect">
            <a:avLst/>
          </a:prstGeom>
          <a:blipFill>
            <a:blip r:embed="rId2" cstate="print"/>
            <a:stretch>
              <a:fillRect/>
            </a:stretch>
          </a:blipFill>
        </p:spPr>
        <p:txBody>
          <a:bodyPr wrap="square" lIns="0" tIns="0" rIns="0" bIns="0" rtlCol="0"/>
          <a:lstStyle/>
          <a:p>
            <a:endParaRPr sz="1637"/>
          </a:p>
        </p:txBody>
      </p:sp>
      <p:sp>
        <p:nvSpPr>
          <p:cNvPr id="17" name="bk object 17"/>
          <p:cNvSpPr/>
          <p:nvPr/>
        </p:nvSpPr>
        <p:spPr>
          <a:xfrm>
            <a:off x="16489642" y="438118"/>
            <a:ext cx="1341158" cy="1121204"/>
          </a:xfrm>
          <a:prstGeom prst="rect">
            <a:avLst/>
          </a:prstGeom>
          <a:blipFill>
            <a:blip r:embed="rId3" cstate="print"/>
            <a:stretch>
              <a:fillRect/>
            </a:stretch>
          </a:blipFill>
        </p:spPr>
        <p:txBody>
          <a:bodyPr wrap="square" lIns="0" tIns="0" rIns="0" bIns="0" rtlCol="0"/>
          <a:lstStyle/>
          <a:p>
            <a:endParaRPr sz="1637"/>
          </a:p>
        </p:txBody>
      </p:sp>
      <p:sp>
        <p:nvSpPr>
          <p:cNvPr id="18" name="bk object 18"/>
          <p:cNvSpPr/>
          <p:nvPr/>
        </p:nvSpPr>
        <p:spPr>
          <a:xfrm>
            <a:off x="0" y="9525482"/>
            <a:ext cx="18288000" cy="761273"/>
          </a:xfrm>
          <a:custGeom>
            <a:avLst/>
            <a:gdLst/>
            <a:ahLst/>
            <a:cxnLst/>
            <a:rect l="l" t="t" r="r" b="b"/>
            <a:pathLst>
              <a:path w="20104100" h="836929">
                <a:moveTo>
                  <a:pt x="0" y="256635"/>
                </a:moveTo>
                <a:lnTo>
                  <a:pt x="0" y="836404"/>
                </a:lnTo>
                <a:lnTo>
                  <a:pt x="20104099" y="836404"/>
                </a:lnTo>
                <a:lnTo>
                  <a:pt x="20104099" y="372162"/>
                </a:lnTo>
                <a:lnTo>
                  <a:pt x="3536747" y="372162"/>
                </a:lnTo>
                <a:lnTo>
                  <a:pt x="2190835" y="361327"/>
                </a:lnTo>
                <a:lnTo>
                  <a:pt x="1347363" y="339345"/>
                </a:lnTo>
                <a:lnTo>
                  <a:pt x="782106" y="314290"/>
                </a:lnTo>
                <a:lnTo>
                  <a:pt x="405000" y="290786"/>
                </a:lnTo>
                <a:lnTo>
                  <a:pt x="143258" y="270022"/>
                </a:lnTo>
                <a:lnTo>
                  <a:pt x="0" y="256635"/>
                </a:lnTo>
                <a:close/>
              </a:path>
              <a:path w="20104100" h="836929">
                <a:moveTo>
                  <a:pt x="20104099" y="0"/>
                </a:moveTo>
                <a:lnTo>
                  <a:pt x="16015864" y="154776"/>
                </a:lnTo>
                <a:lnTo>
                  <a:pt x="3536747" y="372162"/>
                </a:lnTo>
                <a:lnTo>
                  <a:pt x="20104099" y="372162"/>
                </a:lnTo>
                <a:lnTo>
                  <a:pt x="20104099" y="0"/>
                </a:lnTo>
                <a:close/>
              </a:path>
            </a:pathLst>
          </a:custGeom>
          <a:solidFill>
            <a:srgbClr val="69C9CA"/>
          </a:solidFill>
        </p:spPr>
        <p:txBody>
          <a:bodyPr wrap="square" lIns="0" tIns="0" rIns="0" bIns="0" rtlCol="0"/>
          <a:lstStyle/>
          <a:p>
            <a:endParaRPr sz="1637"/>
          </a:p>
        </p:txBody>
      </p:sp>
      <p:sp>
        <p:nvSpPr>
          <p:cNvPr id="19" name="bk object 19"/>
          <p:cNvSpPr/>
          <p:nvPr/>
        </p:nvSpPr>
        <p:spPr>
          <a:xfrm>
            <a:off x="1" y="9440412"/>
            <a:ext cx="18287998" cy="845865"/>
          </a:xfrm>
          <a:prstGeom prst="rect">
            <a:avLst/>
          </a:prstGeom>
          <a:blipFill>
            <a:blip r:embed="rId4" cstate="print"/>
            <a:stretch>
              <a:fillRect/>
            </a:stretch>
          </a:blipFill>
        </p:spPr>
        <p:txBody>
          <a:bodyPr wrap="square" lIns="0" tIns="0" rIns="0" bIns="0" rtlCol="0"/>
          <a:lstStyle/>
          <a:p>
            <a:endParaRPr sz="1637"/>
          </a:p>
        </p:txBody>
      </p:sp>
      <p:sp>
        <p:nvSpPr>
          <p:cNvPr id="20" name="bk object 20"/>
          <p:cNvSpPr/>
          <p:nvPr/>
        </p:nvSpPr>
        <p:spPr>
          <a:xfrm>
            <a:off x="13395960" y="1558761"/>
            <a:ext cx="1714500" cy="3441938"/>
          </a:xfrm>
          <a:prstGeom prst="rect">
            <a:avLst/>
          </a:prstGeom>
          <a:blipFill>
            <a:blip r:embed="rId5" cstate="print"/>
            <a:stretch>
              <a:fillRect/>
            </a:stretch>
          </a:blipFill>
        </p:spPr>
        <p:txBody>
          <a:bodyPr wrap="square" lIns="0" tIns="0" rIns="0" bIns="0" rtlCol="0"/>
          <a:lstStyle/>
          <a:p>
            <a:endParaRPr sz="1637"/>
          </a:p>
        </p:txBody>
      </p:sp>
      <p:sp>
        <p:nvSpPr>
          <p:cNvPr id="2" name="Holder 2"/>
          <p:cNvSpPr>
            <a:spLocks noGrp="1"/>
          </p:cNvSpPr>
          <p:nvPr>
            <p:ph type="ctrTitle"/>
          </p:nvPr>
        </p:nvSpPr>
        <p:spPr>
          <a:xfrm>
            <a:off x="4979604" y="2324449"/>
            <a:ext cx="8328791" cy="1336841"/>
          </a:xfrm>
          <a:prstGeom prst="rect">
            <a:avLst/>
          </a:prstGeom>
        </p:spPr>
        <p:txBody>
          <a:bodyPr wrap="square" lIns="0" tIns="0" rIns="0" bIns="0">
            <a:spAutoFit/>
          </a:bodyPr>
          <a:lstStyle>
            <a:lvl1pPr>
              <a:defRPr sz="8687" b="1" i="0">
                <a:solidFill>
                  <a:schemeClr val="bg1"/>
                </a:solidFill>
                <a:latin typeface="Arial"/>
                <a:cs typeface="Arial"/>
              </a:defRPr>
            </a:lvl1pPr>
          </a:lstStyle>
          <a:p>
            <a:endParaRPr/>
          </a:p>
        </p:txBody>
      </p:sp>
      <p:sp>
        <p:nvSpPr>
          <p:cNvPr id="3" name="Holder 3"/>
          <p:cNvSpPr>
            <a:spLocks noGrp="1"/>
          </p:cNvSpPr>
          <p:nvPr>
            <p:ph type="subTitle" idx="4"/>
          </p:nvPr>
        </p:nvSpPr>
        <p:spPr>
          <a:xfrm>
            <a:off x="2743200" y="5760720"/>
            <a:ext cx="128016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688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8.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hyperlink" Target="mailto:DorisWarner@sehc.com" TargetMode="External"/><Relationship Id="rId5" Type="http://schemas.openxmlformats.org/officeDocument/2006/relationships/image" Target="../media/image47.png"/><Relationship Id="rId10" Type="http://schemas.openxmlformats.org/officeDocument/2006/relationships/hyperlink" Target="http://www.odjj.ca/" TargetMode="External"/><Relationship Id="rId4" Type="http://schemas.openxmlformats.org/officeDocument/2006/relationships/image" Target="../media/image46.png"/><Relationship Id="rId9"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18/10/relationships/comments" Target="../comments/modernComment_103_0.xml"/><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svg"/><Relationship Id="rId10" Type="http://schemas.openxmlformats.org/officeDocument/2006/relationships/image" Target="../media/image31.jpg"/><Relationship Id="rId4" Type="http://schemas.openxmlformats.org/officeDocument/2006/relationships/image" Target="../media/image28.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blue and red logo&#10;&#10;AI-generated content may be incorrect.">
            <a:extLst>
              <a:ext uri="{FF2B5EF4-FFF2-40B4-BE49-F238E27FC236}">
                <a16:creationId xmlns:a16="http://schemas.microsoft.com/office/drawing/2014/main" id="{250918A4-219B-6407-D5F0-057E7751A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 y="361"/>
            <a:ext cx="18286716" cy="10286278"/>
          </a:xfrm>
          <a:prstGeom prst="rect">
            <a:avLst/>
          </a:prstGeom>
        </p:spPr>
      </p:pic>
      <p:sp>
        <p:nvSpPr>
          <p:cNvPr id="3" name="object 3"/>
          <p:cNvSpPr/>
          <p:nvPr/>
        </p:nvSpPr>
        <p:spPr>
          <a:xfrm>
            <a:off x="5518868" y="0"/>
            <a:ext cx="2081659" cy="1919932"/>
          </a:xfrm>
          <a:custGeom>
            <a:avLst/>
            <a:gdLst/>
            <a:ahLst/>
            <a:cxnLst/>
            <a:rect l="l" t="t" r="r" b="b"/>
            <a:pathLst>
              <a:path w="2288540" h="2110740">
                <a:moveTo>
                  <a:pt x="1800982" y="0"/>
                </a:moveTo>
                <a:lnTo>
                  <a:pt x="486986" y="0"/>
                </a:lnTo>
                <a:lnTo>
                  <a:pt x="454319" y="24116"/>
                </a:lnTo>
                <a:lnTo>
                  <a:pt x="418899" y="52484"/>
                </a:lnTo>
                <a:lnTo>
                  <a:pt x="384624" y="82216"/>
                </a:lnTo>
                <a:lnTo>
                  <a:pt x="351533" y="113271"/>
                </a:lnTo>
                <a:lnTo>
                  <a:pt x="319665" y="145610"/>
                </a:lnTo>
                <a:lnTo>
                  <a:pt x="289063" y="179191"/>
                </a:lnTo>
                <a:lnTo>
                  <a:pt x="259764" y="213973"/>
                </a:lnTo>
                <a:lnTo>
                  <a:pt x="231809" y="249916"/>
                </a:lnTo>
                <a:lnTo>
                  <a:pt x="205239" y="286980"/>
                </a:lnTo>
                <a:lnTo>
                  <a:pt x="180093" y="325124"/>
                </a:lnTo>
                <a:lnTo>
                  <a:pt x="156411" y="364307"/>
                </a:lnTo>
                <a:lnTo>
                  <a:pt x="134234" y="404489"/>
                </a:lnTo>
                <a:lnTo>
                  <a:pt x="113600" y="445629"/>
                </a:lnTo>
                <a:lnTo>
                  <a:pt x="94551" y="487686"/>
                </a:lnTo>
                <a:lnTo>
                  <a:pt x="77127" y="530620"/>
                </a:lnTo>
                <a:lnTo>
                  <a:pt x="61366" y="574390"/>
                </a:lnTo>
                <a:lnTo>
                  <a:pt x="47310" y="618956"/>
                </a:lnTo>
                <a:lnTo>
                  <a:pt x="34998" y="664277"/>
                </a:lnTo>
                <a:lnTo>
                  <a:pt x="24471" y="710312"/>
                </a:lnTo>
                <a:lnTo>
                  <a:pt x="15768" y="757021"/>
                </a:lnTo>
                <a:lnTo>
                  <a:pt x="8929" y="804364"/>
                </a:lnTo>
                <a:lnTo>
                  <a:pt x="3995" y="852299"/>
                </a:lnTo>
                <a:lnTo>
                  <a:pt x="1005" y="900786"/>
                </a:lnTo>
                <a:lnTo>
                  <a:pt x="0" y="949784"/>
                </a:lnTo>
                <a:lnTo>
                  <a:pt x="1005" y="998782"/>
                </a:lnTo>
                <a:lnTo>
                  <a:pt x="3995" y="1047268"/>
                </a:lnTo>
                <a:lnTo>
                  <a:pt x="8929" y="1095202"/>
                </a:lnTo>
                <a:lnTo>
                  <a:pt x="15768" y="1142544"/>
                </a:lnTo>
                <a:lnTo>
                  <a:pt x="24471" y="1189252"/>
                </a:lnTo>
                <a:lnTo>
                  <a:pt x="34998" y="1235287"/>
                </a:lnTo>
                <a:lnTo>
                  <a:pt x="47310" y="1280607"/>
                </a:lnTo>
                <a:lnTo>
                  <a:pt x="61366" y="1325173"/>
                </a:lnTo>
                <a:lnTo>
                  <a:pt x="77127" y="1368942"/>
                </a:lnTo>
                <a:lnTo>
                  <a:pt x="94551" y="1411876"/>
                </a:lnTo>
                <a:lnTo>
                  <a:pt x="113600" y="1453933"/>
                </a:lnTo>
                <a:lnTo>
                  <a:pt x="134234" y="1495072"/>
                </a:lnTo>
                <a:lnTo>
                  <a:pt x="156411" y="1535253"/>
                </a:lnTo>
                <a:lnTo>
                  <a:pt x="180093" y="1574436"/>
                </a:lnTo>
                <a:lnTo>
                  <a:pt x="205239" y="1612580"/>
                </a:lnTo>
                <a:lnTo>
                  <a:pt x="231809" y="1649643"/>
                </a:lnTo>
                <a:lnTo>
                  <a:pt x="259764" y="1685586"/>
                </a:lnTo>
                <a:lnTo>
                  <a:pt x="289063" y="1720369"/>
                </a:lnTo>
                <a:lnTo>
                  <a:pt x="319665" y="1753949"/>
                </a:lnTo>
                <a:lnTo>
                  <a:pt x="351533" y="1786287"/>
                </a:lnTo>
                <a:lnTo>
                  <a:pt x="384624" y="1817343"/>
                </a:lnTo>
                <a:lnTo>
                  <a:pt x="418899" y="1847075"/>
                </a:lnTo>
                <a:lnTo>
                  <a:pt x="454319" y="1875442"/>
                </a:lnTo>
                <a:lnTo>
                  <a:pt x="490842" y="1902406"/>
                </a:lnTo>
                <a:lnTo>
                  <a:pt x="528430" y="1927923"/>
                </a:lnTo>
                <a:lnTo>
                  <a:pt x="567042" y="1951955"/>
                </a:lnTo>
                <a:lnTo>
                  <a:pt x="606638" y="1974461"/>
                </a:lnTo>
                <a:lnTo>
                  <a:pt x="647178" y="1995399"/>
                </a:lnTo>
                <a:lnTo>
                  <a:pt x="688622" y="2014730"/>
                </a:lnTo>
                <a:lnTo>
                  <a:pt x="730931" y="2032413"/>
                </a:lnTo>
                <a:lnTo>
                  <a:pt x="774063" y="2048406"/>
                </a:lnTo>
                <a:lnTo>
                  <a:pt x="817979" y="2062670"/>
                </a:lnTo>
                <a:lnTo>
                  <a:pt x="862640" y="2075164"/>
                </a:lnTo>
                <a:lnTo>
                  <a:pt x="908004" y="2085847"/>
                </a:lnTo>
                <a:lnTo>
                  <a:pt x="954032" y="2094679"/>
                </a:lnTo>
                <a:lnTo>
                  <a:pt x="1000685" y="2101619"/>
                </a:lnTo>
                <a:lnTo>
                  <a:pt x="1047921" y="2106626"/>
                </a:lnTo>
                <a:lnTo>
                  <a:pt x="1095701" y="2109660"/>
                </a:lnTo>
                <a:lnTo>
                  <a:pt x="1143986" y="2110681"/>
                </a:lnTo>
                <a:lnTo>
                  <a:pt x="1192270" y="2109660"/>
                </a:lnTo>
                <a:lnTo>
                  <a:pt x="1240050" y="2106626"/>
                </a:lnTo>
                <a:lnTo>
                  <a:pt x="1287286" y="2101619"/>
                </a:lnTo>
                <a:lnTo>
                  <a:pt x="1333939" y="2094679"/>
                </a:lnTo>
                <a:lnTo>
                  <a:pt x="1379967" y="2085847"/>
                </a:lnTo>
                <a:lnTo>
                  <a:pt x="1425331" y="2075164"/>
                </a:lnTo>
                <a:lnTo>
                  <a:pt x="1469991" y="2062670"/>
                </a:lnTo>
                <a:lnTo>
                  <a:pt x="1513907" y="2048406"/>
                </a:lnTo>
                <a:lnTo>
                  <a:pt x="1557039" y="2032413"/>
                </a:lnTo>
                <a:lnTo>
                  <a:pt x="1599347" y="2014730"/>
                </a:lnTo>
                <a:lnTo>
                  <a:pt x="1640791" y="1995399"/>
                </a:lnTo>
                <a:lnTo>
                  <a:pt x="1681331" y="1974461"/>
                </a:lnTo>
                <a:lnTo>
                  <a:pt x="1720926" y="1951955"/>
                </a:lnTo>
                <a:lnTo>
                  <a:pt x="1759538" y="1927923"/>
                </a:lnTo>
                <a:lnTo>
                  <a:pt x="1797125" y="1902406"/>
                </a:lnTo>
                <a:lnTo>
                  <a:pt x="1833649" y="1875442"/>
                </a:lnTo>
                <a:lnTo>
                  <a:pt x="1869068" y="1847075"/>
                </a:lnTo>
                <a:lnTo>
                  <a:pt x="1903343" y="1817343"/>
                </a:lnTo>
                <a:lnTo>
                  <a:pt x="1936434" y="1786287"/>
                </a:lnTo>
                <a:lnTo>
                  <a:pt x="1968300" y="1753949"/>
                </a:lnTo>
                <a:lnTo>
                  <a:pt x="1998903" y="1720369"/>
                </a:lnTo>
                <a:lnTo>
                  <a:pt x="2028201" y="1685586"/>
                </a:lnTo>
                <a:lnTo>
                  <a:pt x="2056155" y="1649643"/>
                </a:lnTo>
                <a:lnTo>
                  <a:pt x="2082725" y="1612580"/>
                </a:lnTo>
                <a:lnTo>
                  <a:pt x="2107871" y="1574436"/>
                </a:lnTo>
                <a:lnTo>
                  <a:pt x="2131552" y="1535253"/>
                </a:lnTo>
                <a:lnTo>
                  <a:pt x="2153729" y="1495072"/>
                </a:lnTo>
                <a:lnTo>
                  <a:pt x="2174362" y="1453933"/>
                </a:lnTo>
                <a:lnTo>
                  <a:pt x="2193411" y="1411876"/>
                </a:lnTo>
                <a:lnTo>
                  <a:pt x="2210835" y="1368942"/>
                </a:lnTo>
                <a:lnTo>
                  <a:pt x="2226596" y="1325173"/>
                </a:lnTo>
                <a:lnTo>
                  <a:pt x="2240651" y="1280607"/>
                </a:lnTo>
                <a:lnTo>
                  <a:pt x="2252963" y="1235287"/>
                </a:lnTo>
                <a:lnTo>
                  <a:pt x="2263490" y="1189252"/>
                </a:lnTo>
                <a:lnTo>
                  <a:pt x="2272193" y="1142544"/>
                </a:lnTo>
                <a:lnTo>
                  <a:pt x="2279032" y="1095202"/>
                </a:lnTo>
                <a:lnTo>
                  <a:pt x="2283966" y="1047268"/>
                </a:lnTo>
                <a:lnTo>
                  <a:pt x="2286956" y="998782"/>
                </a:lnTo>
                <a:lnTo>
                  <a:pt x="2287961" y="949784"/>
                </a:lnTo>
                <a:lnTo>
                  <a:pt x="2286956" y="900786"/>
                </a:lnTo>
                <a:lnTo>
                  <a:pt x="2283966" y="852299"/>
                </a:lnTo>
                <a:lnTo>
                  <a:pt x="2279032" y="804364"/>
                </a:lnTo>
                <a:lnTo>
                  <a:pt x="2272193" y="757021"/>
                </a:lnTo>
                <a:lnTo>
                  <a:pt x="2263490" y="710312"/>
                </a:lnTo>
                <a:lnTo>
                  <a:pt x="2252963" y="664277"/>
                </a:lnTo>
                <a:lnTo>
                  <a:pt x="2240651" y="618956"/>
                </a:lnTo>
                <a:lnTo>
                  <a:pt x="2226596" y="574390"/>
                </a:lnTo>
                <a:lnTo>
                  <a:pt x="2210835" y="530620"/>
                </a:lnTo>
                <a:lnTo>
                  <a:pt x="2193411" y="487686"/>
                </a:lnTo>
                <a:lnTo>
                  <a:pt x="2174362" y="445629"/>
                </a:lnTo>
                <a:lnTo>
                  <a:pt x="2153729" y="404489"/>
                </a:lnTo>
                <a:lnTo>
                  <a:pt x="2131552" y="364307"/>
                </a:lnTo>
                <a:lnTo>
                  <a:pt x="2107871" y="325124"/>
                </a:lnTo>
                <a:lnTo>
                  <a:pt x="2082725" y="286980"/>
                </a:lnTo>
                <a:lnTo>
                  <a:pt x="2056155" y="249916"/>
                </a:lnTo>
                <a:lnTo>
                  <a:pt x="2028201" y="213973"/>
                </a:lnTo>
                <a:lnTo>
                  <a:pt x="1998903" y="179191"/>
                </a:lnTo>
                <a:lnTo>
                  <a:pt x="1968300" y="145610"/>
                </a:lnTo>
                <a:lnTo>
                  <a:pt x="1936434" y="113271"/>
                </a:lnTo>
                <a:lnTo>
                  <a:pt x="1903343" y="82216"/>
                </a:lnTo>
                <a:lnTo>
                  <a:pt x="1869068" y="52484"/>
                </a:lnTo>
                <a:lnTo>
                  <a:pt x="1833649" y="24116"/>
                </a:lnTo>
                <a:lnTo>
                  <a:pt x="1800982" y="0"/>
                </a:lnTo>
                <a:close/>
              </a:path>
            </a:pathLst>
          </a:custGeom>
          <a:solidFill>
            <a:srgbClr val="FFFFFF">
              <a:alpha val="9999"/>
            </a:srgbClr>
          </a:solidFill>
        </p:spPr>
        <p:txBody>
          <a:bodyPr wrap="square" lIns="0" tIns="0" rIns="0" bIns="0" rtlCol="0"/>
          <a:lstStyle/>
          <a:p>
            <a:endParaRPr sz="1637"/>
          </a:p>
        </p:txBody>
      </p:sp>
      <p:sp>
        <p:nvSpPr>
          <p:cNvPr id="8" name="object 8"/>
          <p:cNvSpPr txBox="1">
            <a:spLocks noGrp="1"/>
          </p:cNvSpPr>
          <p:nvPr>
            <p:ph type="ctrTitle"/>
          </p:nvPr>
        </p:nvSpPr>
        <p:spPr>
          <a:xfrm>
            <a:off x="2722154" y="959966"/>
            <a:ext cx="11921599" cy="4022770"/>
          </a:xfrm>
          <a:prstGeom prst="rect">
            <a:avLst/>
          </a:prstGeom>
        </p:spPr>
        <p:txBody>
          <a:bodyPr vert="horz" wrap="square" lIns="0" tIns="12130" rIns="0" bIns="0" rtlCol="0" anchor="ctr">
            <a:spAutoFit/>
          </a:bodyPr>
          <a:lstStyle/>
          <a:p>
            <a:pPr marL="11552" marR="4621" indent="510595">
              <a:spcBef>
                <a:spcPts val="96"/>
              </a:spcBef>
            </a:pPr>
            <a:r>
              <a:rPr lang="en-US" spc="-214" dirty="0">
                <a:solidFill>
                  <a:schemeClr val="tx1"/>
                </a:solidFill>
              </a:rPr>
              <a:t>Enhancing Care Through Community Connection </a:t>
            </a:r>
          </a:p>
        </p:txBody>
      </p:sp>
      <p:sp>
        <p:nvSpPr>
          <p:cNvPr id="9" name="object 9"/>
          <p:cNvSpPr txBox="1"/>
          <p:nvPr/>
        </p:nvSpPr>
        <p:spPr>
          <a:xfrm>
            <a:off x="3733800" y="6180456"/>
            <a:ext cx="12092568" cy="773919"/>
          </a:xfrm>
          <a:prstGeom prst="rect">
            <a:avLst/>
          </a:prstGeom>
        </p:spPr>
        <p:txBody>
          <a:bodyPr vert="horz" wrap="square" lIns="0" tIns="10974" rIns="0" bIns="0" rtlCol="0">
            <a:spAutoFit/>
          </a:bodyPr>
          <a:lstStyle/>
          <a:p>
            <a:pPr marL="11552">
              <a:spcBef>
                <a:spcPts val="86"/>
              </a:spcBef>
            </a:pPr>
            <a:r>
              <a:rPr sz="4957" spc="-27" dirty="0">
                <a:latin typeface="Skolar Latin"/>
                <a:cs typeface="Skolar Latin"/>
              </a:rPr>
              <a:t>“Share </a:t>
            </a:r>
            <a:r>
              <a:rPr sz="4957" spc="-14" dirty="0">
                <a:latin typeface="Skolar Latin"/>
                <a:cs typeface="Skolar Latin"/>
              </a:rPr>
              <a:t>more. </a:t>
            </a:r>
            <a:r>
              <a:rPr sz="4957" spc="-5" dirty="0">
                <a:latin typeface="Skolar Latin"/>
                <a:cs typeface="Skolar Latin"/>
              </a:rPr>
              <a:t>Care </a:t>
            </a:r>
            <a:r>
              <a:rPr sz="4957" spc="-32" dirty="0">
                <a:latin typeface="Skolar Latin"/>
                <a:cs typeface="Skolar Latin"/>
              </a:rPr>
              <a:t>together. </a:t>
            </a:r>
            <a:r>
              <a:rPr sz="4957" spc="-36" dirty="0">
                <a:latin typeface="Skolar Latin"/>
                <a:cs typeface="Skolar Latin"/>
              </a:rPr>
              <a:t>Stay</a:t>
            </a:r>
            <a:r>
              <a:rPr sz="4957" spc="45" dirty="0">
                <a:latin typeface="Skolar Latin"/>
                <a:cs typeface="Skolar Latin"/>
              </a:rPr>
              <a:t> </a:t>
            </a:r>
            <a:r>
              <a:rPr sz="4957" spc="-5" dirty="0">
                <a:latin typeface="Skolar Latin"/>
                <a:cs typeface="Skolar Latin"/>
              </a:rPr>
              <a:t>connected”</a:t>
            </a:r>
            <a:endParaRPr sz="4957" dirty="0">
              <a:latin typeface="Skolar Latin"/>
              <a:cs typeface="Skolar Latin"/>
            </a:endParaRPr>
          </a:p>
        </p:txBody>
      </p:sp>
      <p:sp>
        <p:nvSpPr>
          <p:cNvPr id="4" name="TextBox 3">
            <a:extLst>
              <a:ext uri="{FF2B5EF4-FFF2-40B4-BE49-F238E27FC236}">
                <a16:creationId xmlns:a16="http://schemas.microsoft.com/office/drawing/2014/main" id="{F9028888-77D0-5A06-073B-97E23A95088B}"/>
              </a:ext>
            </a:extLst>
          </p:cNvPr>
          <p:cNvSpPr txBox="1"/>
          <p:nvPr/>
        </p:nvSpPr>
        <p:spPr>
          <a:xfrm>
            <a:off x="4114800" y="7100355"/>
            <a:ext cx="10354206" cy="596317"/>
          </a:xfrm>
          <a:prstGeom prst="rect">
            <a:avLst/>
          </a:prstGeom>
          <a:noFill/>
        </p:spPr>
        <p:txBody>
          <a:bodyPr wrap="square">
            <a:spAutoFit/>
          </a:bodyPr>
          <a:lstStyle/>
          <a:p>
            <a:pPr marL="11552" algn="ctr">
              <a:spcBef>
                <a:spcPts val="86"/>
              </a:spcBef>
            </a:pPr>
            <a:r>
              <a:rPr lang="en-US" sz="3275" dirty="0">
                <a:latin typeface="Skolar Latin" panose="02000503040300000004"/>
              </a:rPr>
              <a:t>Introducing the ODJJ to First Nations Communities </a:t>
            </a:r>
            <a:endParaRPr lang="en-US" sz="3275" dirty="0">
              <a:latin typeface="Skolar Latin"/>
              <a:cs typeface="Skolar Latin"/>
            </a:endParaRPr>
          </a:p>
        </p:txBody>
      </p:sp>
    </p:spTree>
  </p:cSld>
  <p:clrMapOvr>
    <a:masterClrMapping/>
  </p:clrMapOvr>
  <mc:AlternateContent xmlns:mc="http://schemas.openxmlformats.org/markup-compatibility/2006" xmlns:p14="http://schemas.microsoft.com/office/powerpoint/2010/main">
    <mc:Choice Requires="p14">
      <p:transition spd="slow" p14:dur="2000" advTm="10530"/>
    </mc:Choice>
    <mc:Fallback xmlns="">
      <p:transition spd="slow" advTm="1053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5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064804" y="333459"/>
            <a:ext cx="3148742" cy="17259300"/>
            <a:chOff x="0" y="0"/>
            <a:chExt cx="829298" cy="4545659"/>
          </a:xfrm>
        </p:grpSpPr>
        <p:sp>
          <p:nvSpPr>
            <p:cNvPr id="3" name="Freeform 3"/>
            <p:cNvSpPr/>
            <p:nvPr/>
          </p:nvSpPr>
          <p:spPr>
            <a:xfrm>
              <a:off x="0" y="0"/>
              <a:ext cx="829298" cy="4545659"/>
            </a:xfrm>
            <a:custGeom>
              <a:avLst/>
              <a:gdLst/>
              <a:ahLst/>
              <a:cxnLst/>
              <a:rect l="l" t="t" r="r" b="b"/>
              <a:pathLst>
                <a:path w="829298" h="4545659">
                  <a:moveTo>
                    <a:pt x="0" y="0"/>
                  </a:moveTo>
                  <a:lnTo>
                    <a:pt x="829298" y="0"/>
                  </a:lnTo>
                  <a:lnTo>
                    <a:pt x="829298" y="4545659"/>
                  </a:lnTo>
                  <a:lnTo>
                    <a:pt x="0" y="4545659"/>
                  </a:lnTo>
                  <a:close/>
                </a:path>
              </a:pathLst>
            </a:custGeom>
            <a:solidFill>
              <a:srgbClr val="523E27"/>
            </a:solidFill>
          </p:spPr>
          <p:txBody>
            <a:bodyPr/>
            <a:lstStyle/>
            <a:p>
              <a:endParaRPr lang="en-US"/>
            </a:p>
          </p:txBody>
        </p:sp>
        <p:sp>
          <p:nvSpPr>
            <p:cNvPr id="4" name="TextBox 4"/>
            <p:cNvSpPr txBox="1"/>
            <p:nvPr/>
          </p:nvSpPr>
          <p:spPr>
            <a:xfrm>
              <a:off x="0" y="-38100"/>
              <a:ext cx="829298" cy="458375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902688" y="-5141"/>
            <a:ext cx="7755312" cy="10798663"/>
            <a:chOff x="0" y="0"/>
            <a:chExt cx="2042551" cy="2844092"/>
          </a:xfrm>
        </p:grpSpPr>
        <p:sp>
          <p:nvSpPr>
            <p:cNvPr id="6" name="Freeform 6"/>
            <p:cNvSpPr/>
            <p:nvPr/>
          </p:nvSpPr>
          <p:spPr>
            <a:xfrm>
              <a:off x="0" y="0"/>
              <a:ext cx="2042551" cy="2844092"/>
            </a:xfrm>
            <a:custGeom>
              <a:avLst/>
              <a:gdLst/>
              <a:ahLst/>
              <a:cxnLst/>
              <a:rect l="l" t="t" r="r" b="b"/>
              <a:pathLst>
                <a:path w="2042551" h="2844092">
                  <a:moveTo>
                    <a:pt x="0" y="0"/>
                  </a:moveTo>
                  <a:lnTo>
                    <a:pt x="2042551" y="0"/>
                  </a:lnTo>
                  <a:lnTo>
                    <a:pt x="2042551" y="2844092"/>
                  </a:lnTo>
                  <a:lnTo>
                    <a:pt x="0" y="2844092"/>
                  </a:lnTo>
                  <a:close/>
                </a:path>
              </a:pathLst>
            </a:custGeom>
            <a:solidFill>
              <a:srgbClr val="523E27"/>
            </a:solidFill>
          </p:spPr>
          <p:txBody>
            <a:bodyPr/>
            <a:lstStyle/>
            <a:p>
              <a:endParaRPr lang="en-US"/>
            </a:p>
          </p:txBody>
        </p:sp>
        <p:sp>
          <p:nvSpPr>
            <p:cNvPr id="7" name="TextBox 7"/>
            <p:cNvSpPr txBox="1"/>
            <p:nvPr/>
          </p:nvSpPr>
          <p:spPr>
            <a:xfrm>
              <a:off x="0" y="-38100"/>
              <a:ext cx="2042551" cy="288219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8646508">
            <a:off x="15015940" y="-4244970"/>
            <a:ext cx="3549475" cy="9470718"/>
          </a:xfrm>
          <a:custGeom>
            <a:avLst/>
            <a:gdLst/>
            <a:ahLst/>
            <a:cxnLst/>
            <a:rect l="l" t="t" r="r" b="b"/>
            <a:pathLst>
              <a:path w="3549475" h="9470718">
                <a:moveTo>
                  <a:pt x="0" y="0"/>
                </a:moveTo>
                <a:lnTo>
                  <a:pt x="3549474" y="0"/>
                </a:lnTo>
                <a:lnTo>
                  <a:pt x="3549474" y="9470719"/>
                </a:lnTo>
                <a:lnTo>
                  <a:pt x="0" y="9470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3622816" flipV="1">
            <a:off x="-589158" y="4639088"/>
            <a:ext cx="3275177" cy="8738836"/>
          </a:xfrm>
          <a:custGeom>
            <a:avLst/>
            <a:gdLst/>
            <a:ahLst/>
            <a:cxnLst/>
            <a:rect l="l" t="t" r="r" b="b"/>
            <a:pathLst>
              <a:path w="3275177" h="8738836">
                <a:moveTo>
                  <a:pt x="0" y="8738836"/>
                </a:moveTo>
                <a:lnTo>
                  <a:pt x="3275176" y="8738836"/>
                </a:lnTo>
                <a:lnTo>
                  <a:pt x="3275176" y="0"/>
                </a:lnTo>
                <a:lnTo>
                  <a:pt x="0" y="0"/>
                </a:lnTo>
                <a:lnTo>
                  <a:pt x="0" y="873883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0625402" y="1180649"/>
            <a:ext cx="6165275" cy="6380753"/>
          </a:xfrm>
          <a:prstGeom prst="rect">
            <a:avLst/>
          </a:prstGeom>
        </p:spPr>
        <p:txBody>
          <a:bodyPr lIns="0" tIns="0" rIns="0" bIns="0" rtlCol="0" anchor="t">
            <a:spAutoFit/>
          </a:bodyPr>
          <a:lstStyle/>
          <a:p>
            <a:pPr algn="ctr">
              <a:lnSpc>
                <a:spcPts val="5649"/>
              </a:lnSpc>
            </a:pPr>
            <a:r>
              <a:rPr lang="en-US" sz="4035" dirty="0">
                <a:solidFill>
                  <a:srgbClr val="E8CFC1"/>
                </a:solidFill>
                <a:latin typeface="Proxima Nova"/>
                <a:ea typeface="Proxima Nova"/>
                <a:cs typeface="Proxima Nova"/>
                <a:sym typeface="Proxima Nova"/>
              </a:rPr>
              <a:t>One caregiver talked about the way the ODJJ can support caregivers and care providers through focusing on person-</a:t>
            </a:r>
            <a:r>
              <a:rPr lang="en-US" sz="4035" dirty="0" err="1">
                <a:solidFill>
                  <a:srgbClr val="E8CFC1"/>
                </a:solidFill>
                <a:latin typeface="Proxima Nova"/>
                <a:ea typeface="Proxima Nova"/>
                <a:cs typeface="Proxima Nova"/>
                <a:sym typeface="Proxima Nova"/>
              </a:rPr>
              <a:t>centred</a:t>
            </a:r>
            <a:r>
              <a:rPr lang="en-US" sz="4035" dirty="0">
                <a:solidFill>
                  <a:srgbClr val="E8CFC1"/>
                </a:solidFill>
                <a:latin typeface="Proxima Nova"/>
                <a:ea typeface="Proxima Nova"/>
                <a:cs typeface="Proxima Nova"/>
                <a:sym typeface="Proxima Nova"/>
              </a:rPr>
              <a:t> care; supporting the quality of life for the person living with dementia.</a:t>
            </a:r>
          </a:p>
        </p:txBody>
      </p:sp>
      <p:sp>
        <p:nvSpPr>
          <p:cNvPr id="12" name="TextBox 12"/>
          <p:cNvSpPr txBox="1"/>
          <p:nvPr/>
        </p:nvSpPr>
        <p:spPr>
          <a:xfrm>
            <a:off x="1109551" y="2138696"/>
            <a:ext cx="8394436" cy="4881483"/>
          </a:xfrm>
          <a:prstGeom prst="rect">
            <a:avLst/>
          </a:prstGeom>
        </p:spPr>
        <p:txBody>
          <a:bodyPr lIns="0" tIns="0" rIns="0" bIns="0" rtlCol="0" anchor="t">
            <a:spAutoFit/>
          </a:bodyPr>
          <a:lstStyle/>
          <a:p>
            <a:pPr algn="l">
              <a:lnSpc>
                <a:spcPts val="5609"/>
              </a:lnSpc>
            </a:pPr>
            <a:r>
              <a:rPr lang="en-US" sz="3205" i="1" dirty="0">
                <a:solidFill>
                  <a:srgbClr val="CE6857"/>
                </a:solidFill>
                <a:latin typeface="Proxima Nova Italics"/>
                <a:ea typeface="Proxima Nova Italics"/>
                <a:cs typeface="Proxima Nova Italics"/>
                <a:sym typeface="Proxima Nova Italics"/>
              </a:rPr>
              <a:t>““The ODJJ helps keep focus on quality of life and care … Also helpful for future PSW's coming into care to understand who they [persons living with dementia] are as a person and how much we care about them"- Caregiver</a:t>
            </a:r>
          </a:p>
          <a:p>
            <a:pPr algn="l">
              <a:lnSpc>
                <a:spcPts val="5609"/>
              </a:lnSpc>
            </a:pPr>
            <a:endParaRPr lang="en-US" sz="3205" i="1" dirty="0">
              <a:solidFill>
                <a:srgbClr val="CE6857"/>
              </a:solidFill>
              <a:latin typeface="Proxima Nova Italics"/>
              <a:ea typeface="Proxima Nova Italics"/>
              <a:cs typeface="Proxima Nova Italics"/>
              <a:sym typeface="Proxima Nova Italics"/>
            </a:endParaRPr>
          </a:p>
        </p:txBody>
      </p:sp>
      <p:sp>
        <p:nvSpPr>
          <p:cNvPr id="13" name="TextBox 13"/>
          <p:cNvSpPr txBox="1"/>
          <p:nvPr/>
        </p:nvSpPr>
        <p:spPr>
          <a:xfrm>
            <a:off x="1721354" y="8257700"/>
            <a:ext cx="14845292" cy="1000600"/>
          </a:xfrm>
          <a:prstGeom prst="rect">
            <a:avLst/>
          </a:prstGeom>
        </p:spPr>
        <p:txBody>
          <a:bodyPr lIns="0" tIns="0" rIns="0" bIns="0" rtlCol="0" anchor="t">
            <a:spAutoFit/>
          </a:bodyPr>
          <a:lstStyle/>
          <a:p>
            <a:pPr algn="ctr">
              <a:lnSpc>
                <a:spcPts val="7211"/>
              </a:lnSpc>
            </a:pPr>
            <a:r>
              <a:rPr lang="en-US" sz="8012" b="1">
                <a:solidFill>
                  <a:srgbClr val="E8CFC1"/>
                </a:solidFill>
                <a:latin typeface="Proxima Nova Bold"/>
                <a:ea typeface="Proxima Nova Bold"/>
                <a:cs typeface="Proxima Nova Bold"/>
                <a:sym typeface="Proxima Nova Bold"/>
              </a:rPr>
              <a:t>PERSON-CENTERED CARE</a:t>
            </a:r>
          </a:p>
        </p:txBody>
      </p:sp>
      <p:sp>
        <p:nvSpPr>
          <p:cNvPr id="14" name="TextBox 14"/>
          <p:cNvSpPr txBox="1"/>
          <p:nvPr/>
        </p:nvSpPr>
        <p:spPr>
          <a:xfrm>
            <a:off x="252281" y="9707564"/>
            <a:ext cx="577056" cy="688009"/>
          </a:xfrm>
          <a:prstGeom prst="rect">
            <a:avLst/>
          </a:prstGeom>
        </p:spPr>
        <p:txBody>
          <a:bodyPr lIns="0" tIns="0" rIns="0" bIns="0" rtlCol="0" anchor="t">
            <a:spAutoFit/>
          </a:bodyPr>
          <a:lstStyle/>
          <a:p>
            <a:pPr algn="ctr">
              <a:lnSpc>
                <a:spcPts val="5900"/>
              </a:lnSpc>
            </a:pPr>
            <a:r>
              <a:rPr lang="en-US" sz="4214" b="1" dirty="0">
                <a:solidFill>
                  <a:srgbClr val="523E27"/>
                </a:solidFill>
                <a:latin typeface="Proxima Nova Bold"/>
                <a:ea typeface="Proxima Nova Bold"/>
                <a:cs typeface="Proxima Nova Bold"/>
                <a:sym typeface="Proxima Nova Bold"/>
              </a:rPr>
              <a:t>10</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5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574391" y="-287767"/>
            <a:ext cx="3148742" cy="18278475"/>
            <a:chOff x="0" y="0"/>
            <a:chExt cx="829298" cy="4814084"/>
          </a:xfrm>
        </p:grpSpPr>
        <p:sp>
          <p:nvSpPr>
            <p:cNvPr id="3" name="Freeform 3"/>
            <p:cNvSpPr/>
            <p:nvPr/>
          </p:nvSpPr>
          <p:spPr>
            <a:xfrm>
              <a:off x="0" y="0"/>
              <a:ext cx="829298" cy="4814084"/>
            </a:xfrm>
            <a:custGeom>
              <a:avLst/>
              <a:gdLst/>
              <a:ahLst/>
              <a:cxnLst/>
              <a:rect l="l" t="t" r="r" b="b"/>
              <a:pathLst>
                <a:path w="829298" h="4814084">
                  <a:moveTo>
                    <a:pt x="0" y="0"/>
                  </a:moveTo>
                  <a:lnTo>
                    <a:pt x="829298" y="0"/>
                  </a:lnTo>
                  <a:lnTo>
                    <a:pt x="829298" y="4814084"/>
                  </a:lnTo>
                  <a:lnTo>
                    <a:pt x="0" y="4814084"/>
                  </a:lnTo>
                  <a:close/>
                </a:path>
              </a:pathLst>
            </a:custGeom>
            <a:solidFill>
              <a:srgbClr val="523E27"/>
            </a:solidFill>
          </p:spPr>
          <p:txBody>
            <a:bodyPr/>
            <a:lstStyle/>
            <a:p>
              <a:endParaRPr lang="en-US"/>
            </a:p>
          </p:txBody>
        </p:sp>
        <p:sp>
          <p:nvSpPr>
            <p:cNvPr id="4" name="TextBox 4"/>
            <p:cNvSpPr txBox="1"/>
            <p:nvPr/>
          </p:nvSpPr>
          <p:spPr>
            <a:xfrm>
              <a:off x="0" y="-38100"/>
              <a:ext cx="829298" cy="485218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8504312">
            <a:off x="15015940" y="-4244970"/>
            <a:ext cx="3549475" cy="9470718"/>
          </a:xfrm>
          <a:custGeom>
            <a:avLst/>
            <a:gdLst/>
            <a:ahLst/>
            <a:cxnLst/>
            <a:rect l="l" t="t" r="r" b="b"/>
            <a:pathLst>
              <a:path w="3549475" h="9470718">
                <a:moveTo>
                  <a:pt x="0" y="0"/>
                </a:moveTo>
                <a:lnTo>
                  <a:pt x="3549474" y="0"/>
                </a:lnTo>
                <a:lnTo>
                  <a:pt x="3549474" y="9470719"/>
                </a:lnTo>
                <a:lnTo>
                  <a:pt x="0" y="9470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399999">
            <a:off x="-75248" y="9183052"/>
            <a:ext cx="1020057" cy="1187839"/>
          </a:xfrm>
          <a:custGeom>
            <a:avLst/>
            <a:gdLst/>
            <a:ahLst/>
            <a:cxnLst/>
            <a:rect l="l" t="t" r="r" b="b"/>
            <a:pathLst>
              <a:path w="1020057" h="1187839">
                <a:moveTo>
                  <a:pt x="0" y="0"/>
                </a:moveTo>
                <a:lnTo>
                  <a:pt x="1020057" y="0"/>
                </a:lnTo>
                <a:lnTo>
                  <a:pt x="1020057" y="1187839"/>
                </a:lnTo>
                <a:lnTo>
                  <a:pt x="0" y="1187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286763" y="2437485"/>
            <a:ext cx="15714474" cy="5010539"/>
          </a:xfrm>
          <a:prstGeom prst="rect">
            <a:avLst/>
          </a:prstGeom>
        </p:spPr>
        <p:txBody>
          <a:bodyPr lIns="0" tIns="0" rIns="0" bIns="0" rtlCol="0" anchor="t">
            <a:spAutoFit/>
          </a:bodyPr>
          <a:lstStyle/>
          <a:p>
            <a:pPr algn="l">
              <a:lnSpc>
                <a:spcPts val="5759"/>
              </a:lnSpc>
            </a:pPr>
            <a:r>
              <a:rPr lang="en-US" sz="3348" i="1" dirty="0">
                <a:solidFill>
                  <a:srgbClr val="CE6857"/>
                </a:solidFill>
                <a:latin typeface="Proxima Nova Italics"/>
                <a:ea typeface="Proxima Nova Italics"/>
                <a:cs typeface="Proxima Nova Italics"/>
                <a:sym typeface="Proxima Nova Italics"/>
              </a:rPr>
              <a:t>During one of the first community sessions a daughter caring for her mother who was living with dementia shared that her mother never liked to see dishes in her sink, it was upsetting to her and often a trigger.  The daughter shared if care providers reviewed ODJJ, they will learn more about her mother and the things that are important to her. </a:t>
            </a:r>
          </a:p>
          <a:p>
            <a:pPr algn="l">
              <a:lnSpc>
                <a:spcPts val="5759"/>
              </a:lnSpc>
            </a:pPr>
            <a:r>
              <a:rPr lang="en-US" sz="3348" i="1" dirty="0">
                <a:solidFill>
                  <a:srgbClr val="CE6857"/>
                </a:solidFill>
                <a:latin typeface="Proxima Nova Italics"/>
                <a:ea typeface="Proxima Nova Italics"/>
                <a:cs typeface="Proxima Nova Italics"/>
                <a:sym typeface="Proxima Nova Italics"/>
              </a:rPr>
              <a:t>- Doris Warner </a:t>
            </a:r>
          </a:p>
          <a:p>
            <a:pPr algn="l">
              <a:lnSpc>
                <a:spcPts val="4687"/>
              </a:lnSpc>
            </a:pPr>
            <a:endParaRPr lang="en-US" sz="3348" i="1" dirty="0">
              <a:solidFill>
                <a:srgbClr val="CE6857"/>
              </a:solidFill>
              <a:latin typeface="Proxima Nova Italics"/>
              <a:ea typeface="Proxima Nova Italics"/>
              <a:cs typeface="Proxima Nova Italics"/>
              <a:sym typeface="Proxima Nova Italics"/>
            </a:endParaRPr>
          </a:p>
        </p:txBody>
      </p:sp>
      <p:sp>
        <p:nvSpPr>
          <p:cNvPr id="9" name="TextBox 9"/>
          <p:cNvSpPr txBox="1"/>
          <p:nvPr/>
        </p:nvSpPr>
        <p:spPr>
          <a:xfrm>
            <a:off x="4247583" y="8113728"/>
            <a:ext cx="9792834" cy="1917838"/>
          </a:xfrm>
          <a:prstGeom prst="rect">
            <a:avLst/>
          </a:prstGeom>
        </p:spPr>
        <p:txBody>
          <a:bodyPr lIns="0" tIns="0" rIns="0" bIns="0" rtlCol="0" anchor="t">
            <a:spAutoFit/>
          </a:bodyPr>
          <a:lstStyle/>
          <a:p>
            <a:pPr algn="ctr">
              <a:lnSpc>
                <a:spcPts val="7211"/>
              </a:lnSpc>
            </a:pPr>
            <a:r>
              <a:rPr lang="en-US" sz="8012" b="1">
                <a:solidFill>
                  <a:srgbClr val="E8CFC1"/>
                </a:solidFill>
                <a:latin typeface="Proxima Nova Bold"/>
                <a:ea typeface="Proxima Nova Bold"/>
                <a:cs typeface="Proxima Nova Bold"/>
                <a:sym typeface="Proxima Nova Bold"/>
              </a:rPr>
              <a:t>SUPPORT PERSON-CENTERED CARE</a:t>
            </a:r>
          </a:p>
        </p:txBody>
      </p:sp>
      <p:sp>
        <p:nvSpPr>
          <p:cNvPr id="10" name="TextBox 10"/>
          <p:cNvSpPr txBox="1"/>
          <p:nvPr/>
        </p:nvSpPr>
        <p:spPr>
          <a:xfrm>
            <a:off x="249972" y="9401999"/>
            <a:ext cx="678160"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11</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866388" y="333459"/>
            <a:ext cx="3148742" cy="17259300"/>
            <a:chOff x="0" y="0"/>
            <a:chExt cx="829298" cy="4545659"/>
          </a:xfrm>
          <a:solidFill>
            <a:srgbClr val="FEE5D7"/>
          </a:solidFill>
        </p:grpSpPr>
        <p:sp>
          <p:nvSpPr>
            <p:cNvPr id="3" name="Freeform 3"/>
            <p:cNvSpPr/>
            <p:nvPr/>
          </p:nvSpPr>
          <p:spPr>
            <a:xfrm>
              <a:off x="0" y="0"/>
              <a:ext cx="829298" cy="4545659"/>
            </a:xfrm>
            <a:custGeom>
              <a:avLst/>
              <a:gdLst/>
              <a:ahLst/>
              <a:cxnLst/>
              <a:rect l="l" t="t" r="r" b="b"/>
              <a:pathLst>
                <a:path w="829298" h="4545659">
                  <a:moveTo>
                    <a:pt x="0" y="0"/>
                  </a:moveTo>
                  <a:lnTo>
                    <a:pt x="829298" y="0"/>
                  </a:lnTo>
                  <a:lnTo>
                    <a:pt x="829298" y="4545659"/>
                  </a:lnTo>
                  <a:lnTo>
                    <a:pt x="0" y="4545659"/>
                  </a:lnTo>
                  <a:close/>
                </a:path>
              </a:pathLst>
            </a:custGeom>
            <a:grpFill/>
          </p:spPr>
          <p:txBody>
            <a:bodyPr/>
            <a:lstStyle/>
            <a:p>
              <a:endParaRPr lang="en-US"/>
            </a:p>
          </p:txBody>
        </p:sp>
        <p:sp>
          <p:nvSpPr>
            <p:cNvPr id="4" name="TextBox 4"/>
            <p:cNvSpPr txBox="1"/>
            <p:nvPr/>
          </p:nvSpPr>
          <p:spPr>
            <a:xfrm>
              <a:off x="0" y="-38100"/>
              <a:ext cx="829298" cy="4583759"/>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902688" y="73151"/>
            <a:ext cx="8385312" cy="10798663"/>
            <a:chOff x="0" y="0"/>
            <a:chExt cx="1937544" cy="2844092"/>
          </a:xfrm>
          <a:solidFill>
            <a:srgbClr val="FEE5D7"/>
          </a:solidFill>
        </p:grpSpPr>
        <p:sp>
          <p:nvSpPr>
            <p:cNvPr id="6" name="Freeform 6"/>
            <p:cNvSpPr/>
            <p:nvPr/>
          </p:nvSpPr>
          <p:spPr>
            <a:xfrm>
              <a:off x="0" y="0"/>
              <a:ext cx="1937544" cy="2844092"/>
            </a:xfrm>
            <a:custGeom>
              <a:avLst/>
              <a:gdLst/>
              <a:ahLst/>
              <a:cxnLst/>
              <a:rect l="l" t="t" r="r" b="b"/>
              <a:pathLst>
                <a:path w="1937544" h="2844092">
                  <a:moveTo>
                    <a:pt x="0" y="0"/>
                  </a:moveTo>
                  <a:lnTo>
                    <a:pt x="1937544" y="0"/>
                  </a:lnTo>
                  <a:lnTo>
                    <a:pt x="1937544" y="2844092"/>
                  </a:lnTo>
                  <a:lnTo>
                    <a:pt x="0" y="2844092"/>
                  </a:lnTo>
                  <a:close/>
                </a:path>
              </a:pathLst>
            </a:custGeom>
            <a:grpFill/>
          </p:spPr>
          <p:txBody>
            <a:bodyPr/>
            <a:lstStyle/>
            <a:p>
              <a:endParaRPr lang="en-US"/>
            </a:p>
          </p:txBody>
        </p:sp>
        <p:sp>
          <p:nvSpPr>
            <p:cNvPr id="7" name="TextBox 7"/>
            <p:cNvSpPr txBox="1"/>
            <p:nvPr/>
          </p:nvSpPr>
          <p:spPr>
            <a:xfrm>
              <a:off x="0" y="-38100"/>
              <a:ext cx="1937544" cy="2882192"/>
            </a:xfrm>
            <a:prstGeom prst="rect">
              <a:avLst/>
            </a:prstGeom>
            <a:grpFill/>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7325955">
            <a:off x="14381196" y="-4490328"/>
            <a:ext cx="3549475" cy="9470718"/>
          </a:xfrm>
          <a:custGeom>
            <a:avLst/>
            <a:gdLst/>
            <a:ahLst/>
            <a:cxnLst/>
            <a:rect l="l" t="t" r="r" b="b"/>
            <a:pathLst>
              <a:path w="3549475" h="9470718">
                <a:moveTo>
                  <a:pt x="0" y="0"/>
                </a:moveTo>
                <a:lnTo>
                  <a:pt x="3549475" y="0"/>
                </a:lnTo>
                <a:lnTo>
                  <a:pt x="3549475" y="9470718"/>
                </a:lnTo>
                <a:lnTo>
                  <a:pt x="0" y="9470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0" y="8077283"/>
            <a:ext cx="10109529" cy="1914526"/>
          </a:xfrm>
          <a:prstGeom prst="rect">
            <a:avLst/>
          </a:prstGeom>
        </p:spPr>
        <p:txBody>
          <a:bodyPr lIns="0" tIns="0" rIns="0" bIns="0" rtlCol="0" anchor="t">
            <a:spAutoFit/>
          </a:bodyPr>
          <a:lstStyle/>
          <a:p>
            <a:pPr algn="ctr">
              <a:lnSpc>
                <a:spcPts val="7200"/>
              </a:lnSpc>
            </a:pPr>
            <a:r>
              <a:rPr lang="en-US" sz="8000" b="1">
                <a:solidFill>
                  <a:srgbClr val="CE6857"/>
                </a:solidFill>
                <a:latin typeface="Proxima Nova Bold"/>
                <a:ea typeface="Proxima Nova Bold"/>
                <a:cs typeface="Proxima Nova Bold"/>
                <a:sym typeface="Proxima Nova Bold"/>
              </a:rPr>
              <a:t>KEY FEATURE #1- ALL ABOUT ME</a:t>
            </a:r>
          </a:p>
        </p:txBody>
      </p:sp>
      <p:sp>
        <p:nvSpPr>
          <p:cNvPr id="12" name="TextBox 12"/>
          <p:cNvSpPr txBox="1"/>
          <p:nvPr/>
        </p:nvSpPr>
        <p:spPr>
          <a:xfrm>
            <a:off x="10500019" y="631185"/>
            <a:ext cx="6671229" cy="8773427"/>
          </a:xfrm>
          <a:prstGeom prst="rect">
            <a:avLst/>
          </a:prstGeom>
        </p:spPr>
        <p:txBody>
          <a:bodyPr lIns="0" tIns="0" rIns="0" bIns="0" rtlCol="0" anchor="t">
            <a:spAutoFit/>
          </a:bodyPr>
          <a:lstStyle/>
          <a:p>
            <a:pPr algn="ctr">
              <a:lnSpc>
                <a:spcPts val="4327"/>
              </a:lnSpc>
            </a:pPr>
            <a:r>
              <a:rPr lang="en-US" sz="3090" b="1" dirty="0">
                <a:solidFill>
                  <a:srgbClr val="523E27"/>
                </a:solidFill>
                <a:latin typeface="Proxima Nova Bold"/>
                <a:ea typeface="Proxima Nova Bold"/>
                <a:cs typeface="Proxima Nova Bold"/>
                <a:sym typeface="Proxima Nova Bold"/>
              </a:rPr>
              <a:t>Caregivers highlighted personalized interactions can promote smoother transitions and reduce anxieties, especially in later stages of the dementia journey.</a:t>
            </a:r>
          </a:p>
          <a:p>
            <a:pPr algn="ctr">
              <a:lnSpc>
                <a:spcPts val="4327"/>
              </a:lnSpc>
            </a:pPr>
            <a:r>
              <a:rPr lang="en-US" sz="3090" b="1" dirty="0">
                <a:solidFill>
                  <a:srgbClr val="523E27"/>
                </a:solidFill>
                <a:latin typeface="Proxima Nova Bold"/>
                <a:ea typeface="Proxima Nova Bold"/>
                <a:cs typeface="Proxima Nova Bold"/>
                <a:sym typeface="Proxima Nova Bold"/>
              </a:rPr>
              <a:t> The All About Me Section outlines the PLWD &amp; the caregivers:</a:t>
            </a:r>
          </a:p>
          <a:p>
            <a:pPr marL="667324" lvl="1" indent="-333662" algn="l">
              <a:lnSpc>
                <a:spcPts val="4327"/>
              </a:lnSpc>
              <a:buFont typeface="Arial"/>
              <a:buChar char="•"/>
            </a:pPr>
            <a:r>
              <a:rPr lang="en-US" sz="3090" dirty="0">
                <a:solidFill>
                  <a:srgbClr val="523E27"/>
                </a:solidFill>
                <a:latin typeface="Proxima Nova"/>
                <a:ea typeface="Proxima Nova"/>
                <a:cs typeface="Proxima Nova"/>
                <a:sym typeface="Proxima Nova"/>
              </a:rPr>
              <a:t>Preferences </a:t>
            </a:r>
          </a:p>
          <a:p>
            <a:pPr marL="667324" lvl="1" indent="-333662" algn="l">
              <a:lnSpc>
                <a:spcPts val="4327"/>
              </a:lnSpc>
              <a:buFont typeface="Arial"/>
              <a:buChar char="•"/>
            </a:pPr>
            <a:r>
              <a:rPr lang="en-US" sz="3090" dirty="0">
                <a:solidFill>
                  <a:srgbClr val="523E27"/>
                </a:solidFill>
                <a:latin typeface="Proxima Nova"/>
                <a:ea typeface="Proxima Nova"/>
                <a:cs typeface="Proxima Nova"/>
                <a:sym typeface="Proxima Nova"/>
              </a:rPr>
              <a:t>Behaviours </a:t>
            </a:r>
          </a:p>
          <a:p>
            <a:pPr marL="667324" lvl="1" indent="-333662" algn="l">
              <a:lnSpc>
                <a:spcPts val="4327"/>
              </a:lnSpc>
              <a:buFont typeface="Arial"/>
              <a:buChar char="•"/>
            </a:pPr>
            <a:r>
              <a:rPr lang="en-US" sz="3090" dirty="0">
                <a:solidFill>
                  <a:srgbClr val="523E27"/>
                </a:solidFill>
                <a:latin typeface="Proxima Nova"/>
                <a:ea typeface="Proxima Nova"/>
                <a:cs typeface="Proxima Nova"/>
                <a:sym typeface="Proxima Nova"/>
              </a:rPr>
              <a:t>History </a:t>
            </a:r>
          </a:p>
          <a:p>
            <a:pPr marL="667324" lvl="1" indent="-333662" algn="l">
              <a:lnSpc>
                <a:spcPts val="4327"/>
              </a:lnSpc>
              <a:buFont typeface="Arial"/>
              <a:buChar char="•"/>
            </a:pPr>
            <a:r>
              <a:rPr lang="en-US" sz="3090" dirty="0">
                <a:solidFill>
                  <a:srgbClr val="523E27"/>
                </a:solidFill>
                <a:latin typeface="Proxima Nova"/>
                <a:ea typeface="Proxima Nova"/>
                <a:cs typeface="Proxima Nova"/>
                <a:sym typeface="Proxima Nova"/>
              </a:rPr>
              <a:t>Interests </a:t>
            </a:r>
          </a:p>
          <a:p>
            <a:pPr algn="l">
              <a:lnSpc>
                <a:spcPts val="4327"/>
              </a:lnSpc>
            </a:pPr>
            <a:endParaRPr lang="en-US" sz="3090" dirty="0">
              <a:solidFill>
                <a:srgbClr val="523E27"/>
              </a:solidFill>
              <a:latin typeface="Proxima Nova"/>
              <a:ea typeface="Proxima Nova"/>
              <a:cs typeface="Proxima Nova"/>
              <a:sym typeface="Proxima Nova"/>
            </a:endParaRPr>
          </a:p>
          <a:p>
            <a:pPr algn="l">
              <a:lnSpc>
                <a:spcPts val="4327"/>
              </a:lnSpc>
            </a:pPr>
            <a:r>
              <a:rPr lang="en-US" sz="3090" dirty="0">
                <a:solidFill>
                  <a:srgbClr val="523E27"/>
                </a:solidFill>
                <a:latin typeface="Proxima Nova"/>
                <a:ea typeface="Proxima Nova"/>
                <a:cs typeface="Proxima Nova"/>
                <a:sym typeface="Proxima Nova"/>
              </a:rPr>
              <a:t>For one of the participants it was noted that the care provider can have a better understanding of the PLWD’s likes/dislikes.</a:t>
            </a:r>
          </a:p>
        </p:txBody>
      </p:sp>
      <p:sp>
        <p:nvSpPr>
          <p:cNvPr id="13" name="TextBox 13"/>
          <p:cNvSpPr txBox="1"/>
          <p:nvPr/>
        </p:nvSpPr>
        <p:spPr>
          <a:xfrm>
            <a:off x="349501" y="9404612"/>
            <a:ext cx="671215" cy="688009"/>
          </a:xfrm>
          <a:prstGeom prst="rect">
            <a:avLst/>
          </a:prstGeom>
        </p:spPr>
        <p:txBody>
          <a:bodyPr lIns="0" tIns="0" rIns="0" bIns="0" rtlCol="0" anchor="t">
            <a:spAutoFit/>
          </a:bodyPr>
          <a:lstStyle/>
          <a:p>
            <a:pPr algn="ctr">
              <a:lnSpc>
                <a:spcPts val="5900"/>
              </a:lnSpc>
            </a:pPr>
            <a:r>
              <a:rPr lang="en-US" sz="4214" b="1" dirty="0">
                <a:solidFill>
                  <a:srgbClr val="523E27"/>
                </a:solidFill>
                <a:latin typeface="Proxima Nova Bold"/>
                <a:ea typeface="Proxima Nova Bold"/>
                <a:cs typeface="Proxima Nova Bold"/>
                <a:sym typeface="Proxima Nova Bold"/>
              </a:rPr>
              <a:t>12</a:t>
            </a:r>
          </a:p>
        </p:txBody>
      </p:sp>
      <p:pic>
        <p:nvPicPr>
          <p:cNvPr id="15" name="Picture 14" descr="A pile of pine cones and pine needles&#10;&#10;AI-generated content may be incorrect.">
            <a:extLst>
              <a:ext uri="{FF2B5EF4-FFF2-40B4-BE49-F238E27FC236}">
                <a16:creationId xmlns:a16="http://schemas.microsoft.com/office/drawing/2014/main" id="{2C98EA26-E09C-FB60-530C-5B9B97441C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109" y="1247970"/>
            <a:ext cx="8827089" cy="5884726"/>
          </a:xfrm>
          <a:prstGeom prst="rect">
            <a:avLst/>
          </a:prstGeom>
          <a:ln>
            <a:noFill/>
          </a:ln>
          <a:effectLst>
            <a:softEdge rad="112500"/>
          </a:effec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sp>
        <p:nvSpPr>
          <p:cNvPr id="2" name="Freeform 2"/>
          <p:cNvSpPr/>
          <p:nvPr/>
        </p:nvSpPr>
        <p:spPr>
          <a:xfrm>
            <a:off x="10619848" y="1845563"/>
            <a:ext cx="6280173" cy="8147251"/>
          </a:xfrm>
          <a:custGeom>
            <a:avLst/>
            <a:gdLst/>
            <a:ahLst/>
            <a:cxnLst/>
            <a:rect l="l" t="t" r="r" b="b"/>
            <a:pathLst>
              <a:path w="6280173" h="8147251">
                <a:moveTo>
                  <a:pt x="0" y="0"/>
                </a:moveTo>
                <a:lnTo>
                  <a:pt x="6280172" y="0"/>
                </a:lnTo>
                <a:lnTo>
                  <a:pt x="6280172" y="8147251"/>
                </a:lnTo>
                <a:lnTo>
                  <a:pt x="0" y="8147251"/>
                </a:lnTo>
                <a:lnTo>
                  <a:pt x="0" y="0"/>
                </a:lnTo>
                <a:close/>
              </a:path>
            </a:pathLst>
          </a:custGeom>
          <a:blipFill>
            <a:blip r:embed="rId3"/>
            <a:stretch>
              <a:fillRect/>
            </a:stretch>
          </a:blipFill>
        </p:spPr>
        <p:txBody>
          <a:bodyPr/>
          <a:lstStyle/>
          <a:p>
            <a:endParaRPr lang="en-US"/>
          </a:p>
        </p:txBody>
      </p:sp>
      <p:sp>
        <p:nvSpPr>
          <p:cNvPr id="3" name="Freeform 3"/>
          <p:cNvSpPr/>
          <p:nvPr/>
        </p:nvSpPr>
        <p:spPr>
          <a:xfrm>
            <a:off x="1028700" y="1797612"/>
            <a:ext cx="4036229" cy="8318320"/>
          </a:xfrm>
          <a:custGeom>
            <a:avLst/>
            <a:gdLst/>
            <a:ahLst/>
            <a:cxnLst/>
            <a:rect l="l" t="t" r="r" b="b"/>
            <a:pathLst>
              <a:path w="4036229" h="8318320">
                <a:moveTo>
                  <a:pt x="0" y="0"/>
                </a:moveTo>
                <a:lnTo>
                  <a:pt x="4036229" y="0"/>
                </a:lnTo>
                <a:lnTo>
                  <a:pt x="4036229" y="8318319"/>
                </a:lnTo>
                <a:lnTo>
                  <a:pt x="0" y="8318319"/>
                </a:lnTo>
                <a:lnTo>
                  <a:pt x="0" y="0"/>
                </a:lnTo>
                <a:close/>
              </a:path>
            </a:pathLst>
          </a:custGeom>
          <a:blipFill>
            <a:blip r:embed="rId4"/>
            <a:stretch>
              <a:fillRect/>
            </a:stretch>
          </a:blipFill>
        </p:spPr>
        <p:txBody>
          <a:bodyPr/>
          <a:lstStyle/>
          <a:p>
            <a:endParaRPr lang="en-US"/>
          </a:p>
        </p:txBody>
      </p:sp>
      <p:sp>
        <p:nvSpPr>
          <p:cNvPr id="4" name="Freeform 4"/>
          <p:cNvSpPr/>
          <p:nvPr/>
        </p:nvSpPr>
        <p:spPr>
          <a:xfrm>
            <a:off x="5572874" y="1766806"/>
            <a:ext cx="4029652" cy="8304766"/>
          </a:xfrm>
          <a:custGeom>
            <a:avLst/>
            <a:gdLst/>
            <a:ahLst/>
            <a:cxnLst/>
            <a:rect l="l" t="t" r="r" b="b"/>
            <a:pathLst>
              <a:path w="4029652" h="8304766">
                <a:moveTo>
                  <a:pt x="0" y="0"/>
                </a:moveTo>
                <a:lnTo>
                  <a:pt x="4029652" y="0"/>
                </a:lnTo>
                <a:lnTo>
                  <a:pt x="4029652" y="8304766"/>
                </a:lnTo>
                <a:lnTo>
                  <a:pt x="0" y="830476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528066" y="290594"/>
            <a:ext cx="9231868" cy="1476212"/>
          </a:xfrm>
          <a:prstGeom prst="rect">
            <a:avLst/>
          </a:prstGeom>
        </p:spPr>
        <p:txBody>
          <a:bodyPr lIns="0" tIns="0" rIns="0" bIns="0" rtlCol="0" anchor="t">
            <a:spAutoFit/>
          </a:bodyPr>
          <a:lstStyle/>
          <a:p>
            <a:pPr marL="0" lvl="0" indent="0" algn="l">
              <a:lnSpc>
                <a:spcPts val="11623"/>
              </a:lnSpc>
              <a:spcBef>
                <a:spcPct val="0"/>
              </a:spcBef>
            </a:pPr>
            <a:r>
              <a:rPr lang="en-US" sz="9686" b="1">
                <a:solidFill>
                  <a:srgbClr val="E8CFC1"/>
                </a:solidFill>
                <a:latin typeface="Proxima Nova Bold"/>
                <a:ea typeface="Proxima Nova Bold"/>
                <a:cs typeface="Proxima Nova Bold"/>
                <a:sym typeface="Proxima Nova Bold"/>
              </a:rPr>
              <a:t>ALL ABOUT ME</a:t>
            </a:r>
          </a:p>
        </p:txBody>
      </p:sp>
      <p:sp>
        <p:nvSpPr>
          <p:cNvPr id="6" name="TextBox 6"/>
          <p:cNvSpPr txBox="1"/>
          <p:nvPr/>
        </p:nvSpPr>
        <p:spPr>
          <a:xfrm>
            <a:off x="352127" y="9349949"/>
            <a:ext cx="676573"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13</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5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569629" y="-180891"/>
            <a:ext cx="3148742" cy="18288000"/>
            <a:chOff x="0" y="0"/>
            <a:chExt cx="829298" cy="4816593"/>
          </a:xfrm>
        </p:grpSpPr>
        <p:sp>
          <p:nvSpPr>
            <p:cNvPr id="3" name="Freeform 3"/>
            <p:cNvSpPr/>
            <p:nvPr/>
          </p:nvSpPr>
          <p:spPr>
            <a:xfrm>
              <a:off x="0" y="0"/>
              <a:ext cx="829298" cy="4816592"/>
            </a:xfrm>
            <a:custGeom>
              <a:avLst/>
              <a:gdLst/>
              <a:ahLst/>
              <a:cxnLst/>
              <a:rect l="l" t="t" r="r" b="b"/>
              <a:pathLst>
                <a:path w="829298" h="4816592">
                  <a:moveTo>
                    <a:pt x="0" y="0"/>
                  </a:moveTo>
                  <a:lnTo>
                    <a:pt x="829298" y="0"/>
                  </a:lnTo>
                  <a:lnTo>
                    <a:pt x="829298" y="4816592"/>
                  </a:lnTo>
                  <a:lnTo>
                    <a:pt x="0" y="4816592"/>
                  </a:lnTo>
                  <a:close/>
                </a:path>
              </a:pathLst>
            </a:custGeom>
            <a:solidFill>
              <a:srgbClr val="523E27"/>
            </a:solidFill>
          </p:spPr>
          <p:txBody>
            <a:bodyPr/>
            <a:lstStyle/>
            <a:p>
              <a:endParaRPr lang="en-US"/>
            </a:p>
          </p:txBody>
        </p:sp>
        <p:sp>
          <p:nvSpPr>
            <p:cNvPr id="4" name="TextBox 4"/>
            <p:cNvSpPr txBox="1"/>
            <p:nvPr/>
          </p:nvSpPr>
          <p:spPr>
            <a:xfrm>
              <a:off x="0" y="-38100"/>
              <a:ext cx="829298" cy="485469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185508" y="8028686"/>
            <a:ext cx="12988183" cy="1821232"/>
          </a:xfrm>
          <a:prstGeom prst="rect">
            <a:avLst/>
          </a:prstGeom>
        </p:spPr>
        <p:txBody>
          <a:bodyPr lIns="0" tIns="0" rIns="0" bIns="0" rtlCol="0" anchor="t">
            <a:spAutoFit/>
          </a:bodyPr>
          <a:lstStyle/>
          <a:p>
            <a:pPr algn="ctr">
              <a:lnSpc>
                <a:spcPts val="6897"/>
              </a:lnSpc>
            </a:pPr>
            <a:r>
              <a:rPr lang="en-US" sz="7663" b="1">
                <a:solidFill>
                  <a:srgbClr val="E8CFC1"/>
                </a:solidFill>
                <a:latin typeface="Proxima Nova Bold"/>
                <a:ea typeface="Proxima Nova Bold"/>
                <a:cs typeface="Proxima Nova Bold"/>
                <a:sym typeface="Proxima Nova Bold"/>
              </a:rPr>
              <a:t>SUPPORTING CAREGIVERS WELLBEING  </a:t>
            </a:r>
          </a:p>
        </p:txBody>
      </p:sp>
      <p:sp>
        <p:nvSpPr>
          <p:cNvPr id="6" name="Freeform 6"/>
          <p:cNvSpPr/>
          <p:nvPr/>
        </p:nvSpPr>
        <p:spPr>
          <a:xfrm rot="7325955">
            <a:off x="14398953" y="-4002386"/>
            <a:ext cx="3549475" cy="9470718"/>
          </a:xfrm>
          <a:custGeom>
            <a:avLst/>
            <a:gdLst/>
            <a:ahLst/>
            <a:cxnLst/>
            <a:rect l="l" t="t" r="r" b="b"/>
            <a:pathLst>
              <a:path w="3549475" h="9470718">
                <a:moveTo>
                  <a:pt x="0" y="0"/>
                </a:moveTo>
                <a:lnTo>
                  <a:pt x="3549475" y="0"/>
                </a:lnTo>
                <a:lnTo>
                  <a:pt x="3549475" y="9470718"/>
                </a:lnTo>
                <a:lnTo>
                  <a:pt x="0" y="9470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399999">
            <a:off x="571668" y="8902257"/>
            <a:ext cx="739924" cy="861629"/>
          </a:xfrm>
          <a:custGeom>
            <a:avLst/>
            <a:gdLst/>
            <a:ahLst/>
            <a:cxnLst/>
            <a:rect l="l" t="t" r="r" b="b"/>
            <a:pathLst>
              <a:path w="739924" h="861629">
                <a:moveTo>
                  <a:pt x="0" y="0"/>
                </a:moveTo>
                <a:lnTo>
                  <a:pt x="739924" y="0"/>
                </a:lnTo>
                <a:lnTo>
                  <a:pt x="739924" y="861629"/>
                </a:lnTo>
                <a:lnTo>
                  <a:pt x="0" y="861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1768025" y="2992116"/>
            <a:ext cx="14751950" cy="2177354"/>
          </a:xfrm>
          <a:prstGeom prst="rect">
            <a:avLst/>
          </a:prstGeom>
        </p:spPr>
        <p:txBody>
          <a:bodyPr lIns="0" tIns="0" rIns="0" bIns="0" rtlCol="0" anchor="t">
            <a:spAutoFit/>
          </a:bodyPr>
          <a:lstStyle/>
          <a:p>
            <a:pPr algn="ctr">
              <a:lnSpc>
                <a:spcPts val="5886"/>
              </a:lnSpc>
            </a:pPr>
            <a:r>
              <a:rPr lang="en-US" sz="3567" i="1" dirty="0">
                <a:solidFill>
                  <a:srgbClr val="CE6857"/>
                </a:solidFill>
                <a:latin typeface="Proxima Nova Italics"/>
                <a:ea typeface="Proxima Nova Italics"/>
                <a:cs typeface="Proxima Nova Italics"/>
                <a:sym typeface="Proxima Nova Italics"/>
              </a:rPr>
              <a:t>“..</a:t>
            </a:r>
            <a:r>
              <a:rPr lang="en-US" sz="3567" b="1" i="1" dirty="0">
                <a:solidFill>
                  <a:srgbClr val="CE6857"/>
                </a:solidFill>
                <a:latin typeface="Proxima Nova Bold Italics"/>
                <a:ea typeface="Proxima Nova Bold Italics"/>
                <a:cs typeface="Proxima Nova Bold Italics"/>
                <a:sym typeface="Proxima Nova Bold Italics"/>
              </a:rPr>
              <a:t>.not only does it focus on the caregiver and what works for them [PLWD] but also I noticed that it is also for the caregiver as myself and then how it reminds me that I need to take care of myself.</a:t>
            </a:r>
            <a:r>
              <a:rPr lang="en-US" sz="3567" i="1" dirty="0">
                <a:solidFill>
                  <a:srgbClr val="CE6857"/>
                </a:solidFill>
                <a:latin typeface="Proxima Nova Italics"/>
                <a:ea typeface="Proxima Nova Italics"/>
                <a:cs typeface="Proxima Nova Italics"/>
                <a:sym typeface="Proxima Nova Italics"/>
              </a:rPr>
              <a:t>" - Caregiver  </a:t>
            </a:r>
          </a:p>
        </p:txBody>
      </p:sp>
      <p:sp>
        <p:nvSpPr>
          <p:cNvPr id="10" name="TextBox 10"/>
          <p:cNvSpPr txBox="1"/>
          <p:nvPr/>
        </p:nvSpPr>
        <p:spPr>
          <a:xfrm>
            <a:off x="247790" y="9401999"/>
            <a:ext cx="682526"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14</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grpSp>
        <p:nvGrpSpPr>
          <p:cNvPr id="2" name="Group 2"/>
          <p:cNvGrpSpPr/>
          <p:nvPr/>
        </p:nvGrpSpPr>
        <p:grpSpPr>
          <a:xfrm>
            <a:off x="9468700" y="-49533"/>
            <a:ext cx="8819300" cy="10336534"/>
            <a:chOff x="0" y="0"/>
            <a:chExt cx="2207291" cy="2844092"/>
          </a:xfrm>
          <a:solidFill>
            <a:srgbClr val="FEE5D7"/>
          </a:solidFill>
        </p:grpSpPr>
        <p:sp>
          <p:nvSpPr>
            <p:cNvPr id="3" name="Freeform 3"/>
            <p:cNvSpPr/>
            <p:nvPr/>
          </p:nvSpPr>
          <p:spPr>
            <a:xfrm>
              <a:off x="0" y="0"/>
              <a:ext cx="2207291" cy="2844092"/>
            </a:xfrm>
            <a:custGeom>
              <a:avLst/>
              <a:gdLst/>
              <a:ahLst/>
              <a:cxnLst/>
              <a:rect l="l" t="t" r="r" b="b"/>
              <a:pathLst>
                <a:path w="2207291" h="2844092">
                  <a:moveTo>
                    <a:pt x="0" y="0"/>
                  </a:moveTo>
                  <a:lnTo>
                    <a:pt x="2207291" y="0"/>
                  </a:lnTo>
                  <a:lnTo>
                    <a:pt x="2207291" y="2844092"/>
                  </a:lnTo>
                  <a:lnTo>
                    <a:pt x="0" y="2844092"/>
                  </a:lnTo>
                  <a:close/>
                </a:path>
              </a:pathLst>
            </a:custGeom>
            <a:grpFill/>
          </p:spPr>
          <p:txBody>
            <a:bodyPr/>
            <a:lstStyle/>
            <a:p>
              <a:endParaRPr lang="en-US"/>
            </a:p>
          </p:txBody>
        </p:sp>
        <p:sp>
          <p:nvSpPr>
            <p:cNvPr id="4" name="TextBox 4"/>
            <p:cNvSpPr txBox="1"/>
            <p:nvPr/>
          </p:nvSpPr>
          <p:spPr>
            <a:xfrm>
              <a:off x="0" y="-38100"/>
              <a:ext cx="2207291" cy="2882192"/>
            </a:xfrm>
            <a:prstGeom prst="rect">
              <a:avLst/>
            </a:prstGeom>
            <a:grpFill/>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60433" y="2133690"/>
            <a:ext cx="8150678" cy="2375506"/>
          </a:xfrm>
          <a:prstGeom prst="rect">
            <a:avLst/>
          </a:prstGeom>
        </p:spPr>
        <p:txBody>
          <a:bodyPr lIns="0" tIns="0" rIns="0" bIns="0" rtlCol="0" anchor="t">
            <a:spAutoFit/>
          </a:bodyPr>
          <a:lstStyle/>
          <a:p>
            <a:pPr algn="ctr">
              <a:lnSpc>
                <a:spcPts val="6083"/>
              </a:lnSpc>
            </a:pPr>
            <a:r>
              <a:rPr lang="en-US" sz="6759" b="1" dirty="0">
                <a:solidFill>
                  <a:srgbClr val="E8CFC1"/>
                </a:solidFill>
                <a:latin typeface="Proxima Nova Bold"/>
                <a:ea typeface="Proxima Nova Bold"/>
                <a:cs typeface="Proxima Nova Bold"/>
                <a:sym typeface="Proxima Nova Bold"/>
              </a:rPr>
              <a:t>KEY FEATURE #2-  WELL-BEING COMMUNICATION  </a:t>
            </a:r>
          </a:p>
        </p:txBody>
      </p:sp>
      <p:sp>
        <p:nvSpPr>
          <p:cNvPr id="8" name="TextBox 8"/>
          <p:cNvSpPr txBox="1"/>
          <p:nvPr/>
        </p:nvSpPr>
        <p:spPr>
          <a:xfrm>
            <a:off x="9551596" y="132899"/>
            <a:ext cx="8215014" cy="10259925"/>
          </a:xfrm>
          <a:prstGeom prst="rect">
            <a:avLst/>
          </a:prstGeom>
        </p:spPr>
        <p:txBody>
          <a:bodyPr wrap="square" lIns="0" tIns="0" rIns="0" bIns="0" rtlCol="0" anchor="t">
            <a:spAutoFit/>
          </a:bodyPr>
          <a:lstStyle/>
          <a:p>
            <a:pPr algn="ctr">
              <a:lnSpc>
                <a:spcPts val="5606"/>
              </a:lnSpc>
            </a:pPr>
            <a:r>
              <a:rPr lang="en-US" sz="4004" b="1" dirty="0">
                <a:solidFill>
                  <a:srgbClr val="523E27"/>
                </a:solidFill>
                <a:latin typeface="Proxima Nova Bold"/>
                <a:ea typeface="Proxima Nova Bold"/>
                <a:cs typeface="Proxima Nova Bold"/>
                <a:sym typeface="Proxima Nova Bold"/>
              </a:rPr>
              <a:t>A space for members of the Circle of Care to communicate care needs/and or concerns such as: </a:t>
            </a:r>
          </a:p>
          <a:p>
            <a:pPr algn="ctr">
              <a:lnSpc>
                <a:spcPts val="3835"/>
              </a:lnSpc>
            </a:pPr>
            <a:endParaRPr lang="en-US" sz="4004" b="1" dirty="0">
              <a:solidFill>
                <a:srgbClr val="523E27"/>
              </a:solidFill>
              <a:latin typeface="Proxima Nova Bold"/>
              <a:ea typeface="Proxima Nova Bold"/>
              <a:cs typeface="Proxima Nova Bold"/>
              <a:sym typeface="Proxima Nova Bold"/>
            </a:endParaRPr>
          </a:p>
          <a:p>
            <a:pPr algn="ctr">
              <a:lnSpc>
                <a:spcPts val="3835"/>
              </a:lnSpc>
            </a:pPr>
            <a:endParaRPr lang="en-US" sz="4004" b="1" dirty="0">
              <a:solidFill>
                <a:srgbClr val="523E27"/>
              </a:solidFill>
              <a:latin typeface="Proxima Nova Bold"/>
              <a:ea typeface="Proxima Nova Bold"/>
              <a:cs typeface="Proxima Nova Bold"/>
              <a:sym typeface="Proxima Nova Bold"/>
            </a:endParaRPr>
          </a:p>
          <a:p>
            <a:pPr marL="634649" lvl="1" indent="-317324" algn="l">
              <a:lnSpc>
                <a:spcPts val="4115"/>
              </a:lnSpc>
              <a:buFont typeface="Arial"/>
              <a:buChar char="•"/>
            </a:pPr>
            <a:r>
              <a:rPr lang="en-US" sz="2939" dirty="0">
                <a:solidFill>
                  <a:srgbClr val="523E27"/>
                </a:solidFill>
                <a:latin typeface="Proxima Nova"/>
                <a:ea typeface="Proxima Nova"/>
                <a:cs typeface="Proxima Nova"/>
                <a:sym typeface="Proxima Nova"/>
              </a:rPr>
              <a:t>Address Concerns </a:t>
            </a:r>
          </a:p>
          <a:p>
            <a:pPr marL="634649" lvl="1" indent="-317324" algn="l">
              <a:lnSpc>
                <a:spcPts val="4115"/>
              </a:lnSpc>
              <a:buFont typeface="Arial"/>
              <a:buChar char="•"/>
            </a:pPr>
            <a:r>
              <a:rPr lang="en-US" sz="2939" dirty="0">
                <a:solidFill>
                  <a:srgbClr val="523E27"/>
                </a:solidFill>
                <a:latin typeface="Proxima Nova"/>
                <a:ea typeface="Proxima Nova"/>
                <a:cs typeface="Proxima Nova"/>
                <a:sym typeface="Proxima Nova"/>
              </a:rPr>
              <a:t>Day to day necessities </a:t>
            </a:r>
          </a:p>
          <a:p>
            <a:pPr marL="634649" lvl="1" indent="-317324" algn="l">
              <a:lnSpc>
                <a:spcPts val="4115"/>
              </a:lnSpc>
              <a:buFont typeface="Arial"/>
              <a:buChar char="•"/>
            </a:pPr>
            <a:r>
              <a:rPr lang="en-US" sz="2939" dirty="0">
                <a:solidFill>
                  <a:srgbClr val="523E27"/>
                </a:solidFill>
                <a:latin typeface="Proxima Nova"/>
                <a:ea typeface="Proxima Nova"/>
                <a:cs typeface="Proxima Nova"/>
                <a:sym typeface="Proxima Nova"/>
              </a:rPr>
              <a:t>Increase caregivers ability to check-in with themselves, emotionally &amp; mentally</a:t>
            </a:r>
          </a:p>
          <a:p>
            <a:pPr marL="634649" lvl="1" indent="-317324" algn="l">
              <a:lnSpc>
                <a:spcPts val="4115"/>
              </a:lnSpc>
              <a:buFont typeface="Arial"/>
              <a:buChar char="•"/>
            </a:pPr>
            <a:r>
              <a:rPr lang="en-US" sz="2939" dirty="0">
                <a:solidFill>
                  <a:srgbClr val="523E27"/>
                </a:solidFill>
                <a:latin typeface="Proxima Nova"/>
                <a:ea typeface="Proxima Nova"/>
                <a:cs typeface="Proxima Nova"/>
                <a:sym typeface="Proxima Nova"/>
              </a:rPr>
              <a:t>Document changes</a:t>
            </a:r>
          </a:p>
          <a:p>
            <a:pPr marL="634649" lvl="1" indent="-317324" algn="l">
              <a:lnSpc>
                <a:spcPts val="4115"/>
              </a:lnSpc>
              <a:buFont typeface="Arial"/>
              <a:buChar char="•"/>
            </a:pPr>
            <a:r>
              <a:rPr lang="en-US" sz="2939" dirty="0">
                <a:solidFill>
                  <a:srgbClr val="523E27"/>
                </a:solidFill>
                <a:latin typeface="Proxima Nova"/>
                <a:ea typeface="Proxima Nova"/>
                <a:cs typeface="Proxima Nova"/>
                <a:sym typeface="Proxima Nova"/>
              </a:rPr>
              <a:t>Being able to advocate for their loved ones, and oneself </a:t>
            </a:r>
          </a:p>
          <a:p>
            <a:pPr marL="634649" lvl="1" indent="-317324" algn="l">
              <a:lnSpc>
                <a:spcPts val="4115"/>
              </a:lnSpc>
              <a:buFont typeface="Arial"/>
              <a:buChar char="•"/>
            </a:pPr>
            <a:r>
              <a:rPr lang="en-US" sz="2939" dirty="0">
                <a:solidFill>
                  <a:srgbClr val="523E27"/>
                </a:solidFill>
                <a:latin typeface="Proxima Nova"/>
                <a:ea typeface="Proxima Nova"/>
                <a:cs typeface="Proxima Nova"/>
                <a:sym typeface="Proxima Nova"/>
              </a:rPr>
              <a:t>Enhances understanding &amp; communication between the circle of care</a:t>
            </a:r>
          </a:p>
          <a:p>
            <a:pPr algn="l">
              <a:lnSpc>
                <a:spcPts val="3835"/>
              </a:lnSpc>
            </a:pPr>
            <a:endParaRPr lang="en-US" sz="2939" dirty="0">
              <a:solidFill>
                <a:srgbClr val="523E27"/>
              </a:solidFill>
              <a:latin typeface="Proxima Nova"/>
              <a:ea typeface="Proxima Nova"/>
              <a:cs typeface="Proxima Nova"/>
              <a:sym typeface="Proxima Nova"/>
            </a:endParaRPr>
          </a:p>
          <a:p>
            <a:pPr algn="l">
              <a:lnSpc>
                <a:spcPts val="3835"/>
              </a:lnSpc>
            </a:pPr>
            <a:endParaRPr lang="en-US" sz="2939" dirty="0">
              <a:solidFill>
                <a:srgbClr val="523E27"/>
              </a:solidFill>
              <a:latin typeface="Proxima Nova"/>
              <a:ea typeface="Proxima Nova"/>
              <a:cs typeface="Proxima Nova"/>
              <a:sym typeface="Proxima Nova"/>
            </a:endParaRPr>
          </a:p>
          <a:p>
            <a:pPr algn="l">
              <a:lnSpc>
                <a:spcPts val="3835"/>
              </a:lnSpc>
            </a:pPr>
            <a:endParaRPr lang="en-US" sz="2939" dirty="0">
              <a:solidFill>
                <a:srgbClr val="523E27"/>
              </a:solidFill>
              <a:latin typeface="Proxima Nova"/>
              <a:ea typeface="Proxima Nova"/>
              <a:cs typeface="Proxima Nova"/>
              <a:sym typeface="Proxima Nova"/>
            </a:endParaRPr>
          </a:p>
          <a:p>
            <a:pPr algn="l">
              <a:lnSpc>
                <a:spcPts val="3835"/>
              </a:lnSpc>
            </a:pPr>
            <a:endParaRPr lang="en-US" sz="2939" dirty="0">
              <a:solidFill>
                <a:srgbClr val="523E27"/>
              </a:solidFill>
              <a:latin typeface="Proxima Nova"/>
              <a:ea typeface="Proxima Nova"/>
              <a:cs typeface="Proxima Nova"/>
              <a:sym typeface="Proxima Nova"/>
            </a:endParaRPr>
          </a:p>
          <a:p>
            <a:pPr algn="l">
              <a:lnSpc>
                <a:spcPts val="3835"/>
              </a:lnSpc>
            </a:pPr>
            <a:endParaRPr lang="en-US" sz="2939" dirty="0">
              <a:solidFill>
                <a:srgbClr val="523E27"/>
              </a:solidFill>
              <a:latin typeface="Proxima Nova"/>
              <a:ea typeface="Proxima Nova"/>
              <a:cs typeface="Proxima Nova"/>
              <a:sym typeface="Proxima Nova"/>
            </a:endParaRPr>
          </a:p>
        </p:txBody>
      </p:sp>
      <p:sp>
        <p:nvSpPr>
          <p:cNvPr id="9" name="TextBox 9"/>
          <p:cNvSpPr txBox="1"/>
          <p:nvPr/>
        </p:nvSpPr>
        <p:spPr>
          <a:xfrm>
            <a:off x="247790" y="9401999"/>
            <a:ext cx="682526"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15</a:t>
            </a:r>
          </a:p>
        </p:txBody>
      </p:sp>
      <p:pic>
        <p:nvPicPr>
          <p:cNvPr id="11" name="Picture 10" descr="Close-up of a green plant&#10;&#10;AI-generated content may be incorrect.">
            <a:extLst>
              <a:ext uri="{FF2B5EF4-FFF2-40B4-BE49-F238E27FC236}">
                <a16:creationId xmlns:a16="http://schemas.microsoft.com/office/drawing/2014/main" id="{1FCCD3AF-7797-71DA-1861-157004201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4766498"/>
            <a:ext cx="7423502" cy="4949001"/>
          </a:xfrm>
          <a:prstGeom prst="rect">
            <a:avLst/>
          </a:prstGeom>
          <a:ln>
            <a:noFill/>
          </a:ln>
          <a:effectLst>
            <a:softEdge rad="112500"/>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sp>
        <p:nvSpPr>
          <p:cNvPr id="2" name="Freeform 2"/>
          <p:cNvSpPr/>
          <p:nvPr/>
        </p:nvSpPr>
        <p:spPr>
          <a:xfrm>
            <a:off x="3683348" y="1708729"/>
            <a:ext cx="4100045" cy="8449840"/>
          </a:xfrm>
          <a:custGeom>
            <a:avLst/>
            <a:gdLst/>
            <a:ahLst/>
            <a:cxnLst/>
            <a:rect l="l" t="t" r="r" b="b"/>
            <a:pathLst>
              <a:path w="4100045" h="8449840">
                <a:moveTo>
                  <a:pt x="0" y="0"/>
                </a:moveTo>
                <a:lnTo>
                  <a:pt x="4100045" y="0"/>
                </a:lnTo>
                <a:lnTo>
                  <a:pt x="4100045" y="8449840"/>
                </a:lnTo>
                <a:lnTo>
                  <a:pt x="0" y="8449840"/>
                </a:lnTo>
                <a:lnTo>
                  <a:pt x="0" y="0"/>
                </a:lnTo>
                <a:close/>
              </a:path>
            </a:pathLst>
          </a:custGeom>
          <a:blipFill>
            <a:blip r:embed="rId3"/>
            <a:stretch>
              <a:fillRect/>
            </a:stretch>
          </a:blipFill>
        </p:spPr>
        <p:txBody>
          <a:bodyPr/>
          <a:lstStyle/>
          <a:p>
            <a:endParaRPr lang="en-US"/>
          </a:p>
        </p:txBody>
      </p:sp>
      <p:sp>
        <p:nvSpPr>
          <p:cNvPr id="3" name="Freeform 3"/>
          <p:cNvSpPr/>
          <p:nvPr/>
        </p:nvSpPr>
        <p:spPr>
          <a:xfrm>
            <a:off x="8044818" y="1965591"/>
            <a:ext cx="6275245" cy="8192978"/>
          </a:xfrm>
          <a:custGeom>
            <a:avLst/>
            <a:gdLst/>
            <a:ahLst/>
            <a:cxnLst/>
            <a:rect l="l" t="t" r="r" b="b"/>
            <a:pathLst>
              <a:path w="6275245" h="8192978">
                <a:moveTo>
                  <a:pt x="0" y="0"/>
                </a:moveTo>
                <a:lnTo>
                  <a:pt x="6275246" y="0"/>
                </a:lnTo>
                <a:lnTo>
                  <a:pt x="6275246" y="8192978"/>
                </a:lnTo>
                <a:lnTo>
                  <a:pt x="0" y="819297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799792" y="343181"/>
            <a:ext cx="14542278" cy="1133346"/>
          </a:xfrm>
          <a:prstGeom prst="rect">
            <a:avLst/>
          </a:prstGeom>
        </p:spPr>
        <p:txBody>
          <a:bodyPr lIns="0" tIns="0" rIns="0" bIns="0" rtlCol="0" anchor="t">
            <a:spAutoFit/>
          </a:bodyPr>
          <a:lstStyle/>
          <a:p>
            <a:pPr marL="0" lvl="0" indent="0" algn="ctr">
              <a:lnSpc>
                <a:spcPts val="8924"/>
              </a:lnSpc>
              <a:spcBef>
                <a:spcPct val="0"/>
              </a:spcBef>
            </a:pPr>
            <a:r>
              <a:rPr lang="en-US" sz="7436" b="1">
                <a:solidFill>
                  <a:srgbClr val="E8CFC1"/>
                </a:solidFill>
                <a:latin typeface="Proxima Nova Bold"/>
                <a:ea typeface="Proxima Nova Bold"/>
                <a:cs typeface="Proxima Nova Bold"/>
                <a:sym typeface="Proxima Nova Bold"/>
              </a:rPr>
              <a:t>WELL-BEING COMMUNICATION</a:t>
            </a:r>
          </a:p>
        </p:txBody>
      </p:sp>
      <p:sp>
        <p:nvSpPr>
          <p:cNvPr id="5" name="TextBox 5"/>
          <p:cNvSpPr txBox="1"/>
          <p:nvPr/>
        </p:nvSpPr>
        <p:spPr>
          <a:xfrm>
            <a:off x="289809" y="9401999"/>
            <a:ext cx="598488"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16</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CFC1"/>
        </a:solidFill>
        <a:effectLst/>
      </p:bgPr>
    </p:bg>
    <p:spTree>
      <p:nvGrpSpPr>
        <p:cNvPr id="1" name=""/>
        <p:cNvGrpSpPr/>
        <p:nvPr/>
      </p:nvGrpSpPr>
      <p:grpSpPr>
        <a:xfrm>
          <a:off x="0" y="0"/>
          <a:ext cx="0" cy="0"/>
          <a:chOff x="0" y="0"/>
          <a:chExt cx="0" cy="0"/>
        </a:xfrm>
      </p:grpSpPr>
      <p:sp>
        <p:nvSpPr>
          <p:cNvPr id="2" name="Freeform 2"/>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529067" y="350202"/>
            <a:ext cx="11438242" cy="2171700"/>
          </a:xfrm>
          <a:prstGeom prst="rect">
            <a:avLst/>
          </a:prstGeom>
        </p:spPr>
        <p:txBody>
          <a:bodyPr lIns="0" tIns="0" rIns="0" bIns="0" rtlCol="0" anchor="t">
            <a:spAutoFit/>
          </a:bodyPr>
          <a:lstStyle/>
          <a:p>
            <a:pPr marL="0" lvl="0" indent="0" algn="ctr">
              <a:lnSpc>
                <a:spcPts val="8570"/>
              </a:lnSpc>
              <a:spcBef>
                <a:spcPct val="0"/>
              </a:spcBef>
            </a:pPr>
            <a:r>
              <a:rPr lang="en-US" sz="7142" b="1">
                <a:solidFill>
                  <a:srgbClr val="3A2812"/>
                </a:solidFill>
                <a:latin typeface="Proxima Nova Bold"/>
                <a:ea typeface="Proxima Nova Bold"/>
                <a:cs typeface="Proxima Nova Bold"/>
                <a:sym typeface="Proxima Nova Bold"/>
              </a:rPr>
              <a:t>3.COMMUNITY SPECIFIC SUPPORT</a:t>
            </a:r>
          </a:p>
        </p:txBody>
      </p:sp>
      <p:sp>
        <p:nvSpPr>
          <p:cNvPr id="4" name="TextBox 4"/>
          <p:cNvSpPr txBox="1"/>
          <p:nvPr/>
        </p:nvSpPr>
        <p:spPr>
          <a:xfrm>
            <a:off x="931144" y="3048994"/>
            <a:ext cx="16425712" cy="4893584"/>
          </a:xfrm>
          <a:prstGeom prst="rect">
            <a:avLst/>
          </a:prstGeom>
        </p:spPr>
        <p:txBody>
          <a:bodyPr lIns="0" tIns="0" rIns="0" bIns="0" rtlCol="0" anchor="t">
            <a:spAutoFit/>
          </a:bodyPr>
          <a:lstStyle/>
          <a:p>
            <a:pPr algn="ctr">
              <a:lnSpc>
                <a:spcPts val="6471"/>
              </a:lnSpc>
            </a:pPr>
            <a:r>
              <a:rPr lang="en-US" sz="3517" dirty="0">
                <a:solidFill>
                  <a:srgbClr val="3A2812"/>
                </a:solidFill>
                <a:latin typeface="Proxima Nova"/>
                <a:ea typeface="Proxima Nova"/>
                <a:cs typeface="Proxima Nova"/>
                <a:sym typeface="Proxima Nova"/>
              </a:rPr>
              <a:t>“</a:t>
            </a:r>
            <a:r>
              <a:rPr lang="en-US" sz="3517" i="1" dirty="0">
                <a:solidFill>
                  <a:srgbClr val="3A2812"/>
                </a:solidFill>
                <a:latin typeface="Proxima Nova Italics"/>
                <a:ea typeface="Proxima Nova Italics"/>
                <a:cs typeface="Proxima Nova Italics"/>
                <a:sym typeface="Proxima Nova Italics"/>
              </a:rPr>
              <a:t>... </a:t>
            </a:r>
            <a:r>
              <a:rPr lang="en-US" sz="3517" b="1" i="1" dirty="0">
                <a:solidFill>
                  <a:srgbClr val="3A2812"/>
                </a:solidFill>
                <a:latin typeface="Proxima Nova Bold Italics"/>
                <a:ea typeface="Proxima Nova Bold Italics"/>
                <a:cs typeface="Proxima Nova Bold Italics"/>
                <a:sym typeface="Proxima Nova Bold Italics"/>
              </a:rPr>
              <a:t>whether they continue to use it or not, it has opened up the doorway to have that conversation around isolation... During a visit in the home of a participant the community champion shared now that they know about the caregivers’ feelings of isolation that they can rally help and support... sharing that they can do things to support the caregiver and make sure that they are cared for and that they have visitors...”</a:t>
            </a:r>
            <a:r>
              <a:rPr lang="en-US" sz="3517" dirty="0">
                <a:solidFill>
                  <a:srgbClr val="3A2812"/>
                </a:solidFill>
                <a:latin typeface="Proxima Nova"/>
                <a:ea typeface="Proxima Nova"/>
                <a:cs typeface="Proxima Nova"/>
                <a:sym typeface="Proxima Nova"/>
              </a:rPr>
              <a:t> -</a:t>
            </a:r>
            <a:r>
              <a:rPr lang="en-US" sz="3517" b="1" dirty="0">
                <a:solidFill>
                  <a:srgbClr val="3A2812"/>
                </a:solidFill>
                <a:latin typeface="Proxima Nova Bold"/>
                <a:ea typeface="Proxima Nova Bold"/>
                <a:cs typeface="Proxima Nova Bold"/>
                <a:sym typeface="Proxima Nova Bold"/>
              </a:rPr>
              <a:t> </a:t>
            </a:r>
            <a:r>
              <a:rPr lang="en-US" sz="3517" dirty="0">
                <a:solidFill>
                  <a:srgbClr val="3A2812"/>
                </a:solidFill>
                <a:latin typeface="Proxima Nova"/>
                <a:ea typeface="Proxima Nova"/>
                <a:cs typeface="Proxima Nova"/>
                <a:sym typeface="Proxima Nova"/>
              </a:rPr>
              <a:t>Doris Warner</a:t>
            </a:r>
          </a:p>
        </p:txBody>
      </p:sp>
      <p:sp>
        <p:nvSpPr>
          <p:cNvPr id="5" name="TextBox 5"/>
          <p:cNvSpPr txBox="1"/>
          <p:nvPr/>
        </p:nvSpPr>
        <p:spPr>
          <a:xfrm>
            <a:off x="248335" y="9401999"/>
            <a:ext cx="681434"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17</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sp>
        <p:nvSpPr>
          <p:cNvPr id="2" name="Freeform 2" descr="Pastel Yellow Wavy Strip with Grey Lines"/>
          <p:cNvSpPr/>
          <p:nvPr/>
        </p:nvSpPr>
        <p:spPr>
          <a:xfrm rot="7325955">
            <a:off x="15143195" y="-3762575"/>
            <a:ext cx="3549475" cy="9470718"/>
          </a:xfrm>
          <a:custGeom>
            <a:avLst/>
            <a:gdLst/>
            <a:ahLst/>
            <a:cxnLst/>
            <a:rect l="l" t="t" r="r" b="b"/>
            <a:pathLst>
              <a:path w="3549475" h="9470718">
                <a:moveTo>
                  <a:pt x="0" y="0"/>
                </a:moveTo>
                <a:lnTo>
                  <a:pt x="3549475" y="0"/>
                </a:lnTo>
                <a:lnTo>
                  <a:pt x="3549475" y="9470718"/>
                </a:lnTo>
                <a:lnTo>
                  <a:pt x="0" y="9470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Pastel Yellow Wavy Strip with Grey Lines"/>
          <p:cNvSpPr/>
          <p:nvPr/>
        </p:nvSpPr>
        <p:spPr>
          <a:xfrm rot="19110716" flipV="1">
            <a:off x="-411899" y="3123942"/>
            <a:ext cx="3275177" cy="8738836"/>
          </a:xfrm>
          <a:custGeom>
            <a:avLst/>
            <a:gdLst/>
            <a:ahLst/>
            <a:cxnLst/>
            <a:rect l="l" t="t" r="r" b="b"/>
            <a:pathLst>
              <a:path w="3275177" h="8738836">
                <a:moveTo>
                  <a:pt x="0" y="8738836"/>
                </a:moveTo>
                <a:lnTo>
                  <a:pt x="3275176" y="8738836"/>
                </a:lnTo>
                <a:lnTo>
                  <a:pt x="3275176" y="0"/>
                </a:lnTo>
                <a:lnTo>
                  <a:pt x="0" y="0"/>
                </a:lnTo>
                <a:lnTo>
                  <a:pt x="0" y="873883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716675" y="1028700"/>
            <a:ext cx="6645883" cy="1088502"/>
          </a:xfrm>
          <a:prstGeom prst="rect">
            <a:avLst/>
          </a:prstGeom>
        </p:spPr>
        <p:txBody>
          <a:bodyPr lIns="0" tIns="0" rIns="0" bIns="0" rtlCol="0" anchor="t">
            <a:spAutoFit/>
          </a:bodyPr>
          <a:lstStyle/>
          <a:p>
            <a:pPr marL="0" lvl="0" indent="0" algn="ctr">
              <a:lnSpc>
                <a:spcPts val="8570"/>
              </a:lnSpc>
              <a:spcBef>
                <a:spcPct val="0"/>
              </a:spcBef>
            </a:pPr>
            <a:r>
              <a:rPr lang="en-US" sz="7142" b="1">
                <a:solidFill>
                  <a:srgbClr val="E8CFC1"/>
                </a:solidFill>
                <a:latin typeface="Proxima Nova Bold"/>
                <a:ea typeface="Proxima Nova Bold"/>
                <a:cs typeface="Proxima Nova Bold"/>
                <a:sym typeface="Proxima Nova Bold"/>
              </a:rPr>
              <a:t>NEXT STEPS</a:t>
            </a:r>
          </a:p>
        </p:txBody>
      </p:sp>
      <p:sp>
        <p:nvSpPr>
          <p:cNvPr id="6" name="TextBox 6"/>
          <p:cNvSpPr txBox="1"/>
          <p:nvPr/>
        </p:nvSpPr>
        <p:spPr>
          <a:xfrm>
            <a:off x="3591918" y="2443204"/>
            <a:ext cx="11241247" cy="5050155"/>
          </a:xfrm>
          <a:prstGeom prst="rect">
            <a:avLst/>
          </a:prstGeom>
        </p:spPr>
        <p:txBody>
          <a:bodyPr lIns="0" tIns="0" rIns="0" bIns="0" rtlCol="0" anchor="t">
            <a:spAutoFit/>
          </a:bodyPr>
          <a:lstStyle/>
          <a:p>
            <a:pPr marL="1036320" lvl="1" indent="-518160" algn="l">
              <a:lnSpc>
                <a:spcPts val="6719"/>
              </a:lnSpc>
              <a:buFont typeface="Arial"/>
              <a:buChar char="•"/>
            </a:pPr>
            <a:r>
              <a:rPr lang="en-US" sz="4800" dirty="0">
                <a:solidFill>
                  <a:srgbClr val="E8CFC1"/>
                </a:solidFill>
                <a:latin typeface="Proxima Nova"/>
                <a:ea typeface="Proxima Nova"/>
                <a:cs typeface="Proxima Nova"/>
                <a:sym typeface="Proxima Nova"/>
              </a:rPr>
              <a:t>Keep the ODJJ as a FREE, Publicly available resource </a:t>
            </a:r>
          </a:p>
          <a:p>
            <a:pPr marL="1036320" lvl="1" indent="-518160" algn="l">
              <a:lnSpc>
                <a:spcPts val="6719"/>
              </a:lnSpc>
              <a:buFont typeface="Arial"/>
              <a:buChar char="•"/>
            </a:pPr>
            <a:r>
              <a:rPr lang="en-US" sz="4800" dirty="0">
                <a:solidFill>
                  <a:srgbClr val="E8CFC1"/>
                </a:solidFill>
                <a:latin typeface="Proxima Nova"/>
                <a:ea typeface="Proxima Nova"/>
                <a:cs typeface="Proxima Nova"/>
                <a:sym typeface="Proxima Nova"/>
              </a:rPr>
              <a:t>Continue to share the ODJJ with more communities across Canada to support caregivers, care providers of persons living with dementia </a:t>
            </a:r>
          </a:p>
        </p:txBody>
      </p:sp>
      <p:sp>
        <p:nvSpPr>
          <p:cNvPr id="7" name="TextBox 7"/>
          <p:cNvSpPr txBox="1"/>
          <p:nvPr/>
        </p:nvSpPr>
        <p:spPr>
          <a:xfrm>
            <a:off x="253445" y="9401999"/>
            <a:ext cx="671215"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18</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grpSp>
        <p:nvGrpSpPr>
          <p:cNvPr id="2" name="Group 2"/>
          <p:cNvGrpSpPr/>
          <p:nvPr/>
        </p:nvGrpSpPr>
        <p:grpSpPr>
          <a:xfrm>
            <a:off x="1" y="2088549"/>
            <a:ext cx="18288000" cy="7169751"/>
            <a:chOff x="0" y="0"/>
            <a:chExt cx="30990934" cy="9888417"/>
          </a:xfrm>
        </p:grpSpPr>
        <p:pic>
          <p:nvPicPr>
            <p:cNvPr id="3" name="Picture 3"/>
            <p:cNvPicPr>
              <a:picLocks noChangeAspect="1"/>
            </p:cNvPicPr>
            <p:nvPr/>
          </p:nvPicPr>
          <p:blipFill>
            <a:blip r:embed="rId3"/>
            <a:srcRect t="48074" b="3943"/>
            <a:stretch>
              <a:fillRect/>
            </a:stretch>
          </p:blipFill>
          <p:spPr>
            <a:xfrm>
              <a:off x="0" y="0"/>
              <a:ext cx="30990934" cy="9888417"/>
            </a:xfrm>
            <a:prstGeom prst="rect">
              <a:avLst/>
            </a:prstGeom>
          </p:spPr>
        </p:pic>
      </p:grpSp>
      <p:grpSp>
        <p:nvGrpSpPr>
          <p:cNvPr id="4" name="Group 4"/>
          <p:cNvGrpSpPr/>
          <p:nvPr/>
        </p:nvGrpSpPr>
        <p:grpSpPr>
          <a:xfrm>
            <a:off x="4619581" y="2807627"/>
            <a:ext cx="9447040" cy="4603058"/>
            <a:chOff x="0" y="0"/>
            <a:chExt cx="2488109" cy="1212328"/>
          </a:xfrm>
          <a:solidFill>
            <a:srgbClr val="523E27"/>
          </a:solidFill>
        </p:grpSpPr>
        <p:sp>
          <p:nvSpPr>
            <p:cNvPr id="5" name="Freeform 5"/>
            <p:cNvSpPr/>
            <p:nvPr/>
          </p:nvSpPr>
          <p:spPr>
            <a:xfrm>
              <a:off x="0" y="0"/>
              <a:ext cx="2488109" cy="1212328"/>
            </a:xfrm>
            <a:custGeom>
              <a:avLst/>
              <a:gdLst/>
              <a:ahLst/>
              <a:cxnLst/>
              <a:rect l="l" t="t" r="r" b="b"/>
              <a:pathLst>
                <a:path w="2488109" h="1212328">
                  <a:moveTo>
                    <a:pt x="0" y="0"/>
                  </a:moveTo>
                  <a:lnTo>
                    <a:pt x="2488109" y="0"/>
                  </a:lnTo>
                  <a:lnTo>
                    <a:pt x="2488109" y="1212328"/>
                  </a:lnTo>
                  <a:lnTo>
                    <a:pt x="0" y="1212328"/>
                  </a:lnTo>
                  <a:close/>
                </a:path>
              </a:pathLst>
            </a:custGeom>
            <a:grpFill/>
          </p:spPr>
          <p:txBody>
            <a:bodyPr/>
            <a:lstStyle/>
            <a:p>
              <a:endParaRPr lang="en-US"/>
            </a:p>
          </p:txBody>
        </p:sp>
        <p:sp>
          <p:nvSpPr>
            <p:cNvPr id="6" name="TextBox 6"/>
            <p:cNvSpPr txBox="1"/>
            <p:nvPr/>
          </p:nvSpPr>
          <p:spPr>
            <a:xfrm>
              <a:off x="0" y="-38100"/>
              <a:ext cx="2488109" cy="1250428"/>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52298" y="6445207"/>
            <a:ext cx="2813093" cy="281309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a:stretch>
            </a:blipFill>
          </p:spPr>
          <p:txBody>
            <a:bodyPr/>
            <a:lstStyle/>
            <a:p>
              <a:endParaRPr lang="en-US"/>
            </a:p>
          </p:txBody>
        </p:sp>
      </p:grpSp>
      <p:sp>
        <p:nvSpPr>
          <p:cNvPr id="12" name="Freeform 12"/>
          <p:cNvSpPr/>
          <p:nvPr/>
        </p:nvSpPr>
        <p:spPr>
          <a:xfrm>
            <a:off x="714656" y="5310510"/>
            <a:ext cx="3688377" cy="972390"/>
          </a:xfrm>
          <a:custGeom>
            <a:avLst/>
            <a:gdLst/>
            <a:ahLst/>
            <a:cxnLst/>
            <a:rect l="l" t="t" r="r" b="b"/>
            <a:pathLst>
              <a:path w="3688377" h="972390">
                <a:moveTo>
                  <a:pt x="0" y="0"/>
                </a:moveTo>
                <a:lnTo>
                  <a:pt x="3688377" y="0"/>
                </a:lnTo>
                <a:lnTo>
                  <a:pt x="3688377" y="972390"/>
                </a:lnTo>
                <a:lnTo>
                  <a:pt x="0" y="972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3" name="Group 13"/>
          <p:cNvGrpSpPr/>
          <p:nvPr/>
        </p:nvGrpSpPr>
        <p:grpSpPr>
          <a:xfrm>
            <a:off x="14723846" y="6445207"/>
            <a:ext cx="2813093" cy="2813093"/>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a:stretch>
            </a:blipFill>
          </p:spPr>
          <p:txBody>
            <a:bodyPr/>
            <a:lstStyle/>
            <a:p>
              <a:endParaRPr lang="en-US"/>
            </a:p>
          </p:txBody>
        </p:sp>
      </p:grpSp>
      <p:sp>
        <p:nvSpPr>
          <p:cNvPr id="15" name="TextBox 15"/>
          <p:cNvSpPr txBox="1"/>
          <p:nvPr/>
        </p:nvSpPr>
        <p:spPr>
          <a:xfrm>
            <a:off x="3008694" y="488349"/>
            <a:ext cx="12668815" cy="1438275"/>
          </a:xfrm>
          <a:prstGeom prst="rect">
            <a:avLst/>
          </a:prstGeom>
        </p:spPr>
        <p:txBody>
          <a:bodyPr lIns="0" tIns="0" rIns="0" bIns="0" rtlCol="0" anchor="t">
            <a:spAutoFit/>
          </a:bodyPr>
          <a:lstStyle/>
          <a:p>
            <a:pPr algn="ctr">
              <a:lnSpc>
                <a:spcPts val="5759"/>
              </a:lnSpc>
              <a:spcBef>
                <a:spcPct val="0"/>
              </a:spcBef>
            </a:pPr>
            <a:r>
              <a:rPr lang="en-US" sz="4800" b="1" dirty="0">
                <a:solidFill>
                  <a:srgbClr val="E8CFC1"/>
                </a:solidFill>
                <a:latin typeface="Proxima Nova Bold"/>
                <a:ea typeface="Proxima Nova Bold"/>
                <a:cs typeface="Proxima Nova Bold"/>
                <a:sym typeface="Proxima Nova Bold"/>
              </a:rPr>
              <a:t>INTERESTED IN BRINGING ODJJ TO YOUR COMMUNITY OR LEARNING MORE?</a:t>
            </a:r>
          </a:p>
        </p:txBody>
      </p:sp>
      <p:sp>
        <p:nvSpPr>
          <p:cNvPr id="17" name="Freeform 17"/>
          <p:cNvSpPr/>
          <p:nvPr/>
        </p:nvSpPr>
        <p:spPr>
          <a:xfrm>
            <a:off x="14390471" y="5310510"/>
            <a:ext cx="3688377" cy="972390"/>
          </a:xfrm>
          <a:custGeom>
            <a:avLst/>
            <a:gdLst/>
            <a:ahLst/>
            <a:cxnLst/>
            <a:rect l="l" t="t" r="r" b="b"/>
            <a:pathLst>
              <a:path w="3688377" h="972390">
                <a:moveTo>
                  <a:pt x="0" y="0"/>
                </a:moveTo>
                <a:lnTo>
                  <a:pt x="3688378" y="0"/>
                </a:lnTo>
                <a:lnTo>
                  <a:pt x="3688378" y="972390"/>
                </a:lnTo>
                <a:lnTo>
                  <a:pt x="0" y="972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14498355" y="5369985"/>
            <a:ext cx="3472611" cy="815340"/>
          </a:xfrm>
          <a:prstGeom prst="rect">
            <a:avLst/>
          </a:prstGeom>
        </p:spPr>
        <p:txBody>
          <a:bodyPr lIns="0" tIns="0" rIns="0" bIns="0" rtlCol="0" anchor="t">
            <a:spAutoFit/>
          </a:bodyPr>
          <a:lstStyle/>
          <a:p>
            <a:pPr algn="ctr">
              <a:lnSpc>
                <a:spcPts val="3359"/>
              </a:lnSpc>
            </a:pPr>
            <a:r>
              <a:rPr lang="en-US" sz="2400" b="1">
                <a:solidFill>
                  <a:srgbClr val="FFFFFF"/>
                </a:solidFill>
                <a:latin typeface="Proxima Nova Bold"/>
                <a:ea typeface="Proxima Nova Bold"/>
                <a:cs typeface="Proxima Nova Bold"/>
                <a:sym typeface="Proxima Nova Bold"/>
              </a:rPr>
              <a:t>Scan to Download from the Google Play Store</a:t>
            </a:r>
          </a:p>
        </p:txBody>
      </p:sp>
      <p:sp>
        <p:nvSpPr>
          <p:cNvPr id="19" name="TextBox 19"/>
          <p:cNvSpPr txBox="1"/>
          <p:nvPr/>
        </p:nvSpPr>
        <p:spPr>
          <a:xfrm>
            <a:off x="249972" y="9401999"/>
            <a:ext cx="678160"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20</a:t>
            </a:r>
          </a:p>
        </p:txBody>
      </p:sp>
      <p:sp>
        <p:nvSpPr>
          <p:cNvPr id="20" name="TextBox 16"/>
          <p:cNvSpPr txBox="1"/>
          <p:nvPr/>
        </p:nvSpPr>
        <p:spPr>
          <a:xfrm>
            <a:off x="822539" y="5369985"/>
            <a:ext cx="3472611" cy="815340"/>
          </a:xfrm>
          <a:prstGeom prst="rect">
            <a:avLst/>
          </a:prstGeom>
        </p:spPr>
        <p:txBody>
          <a:bodyPr lIns="0" tIns="0" rIns="0" bIns="0" rtlCol="0" anchor="t">
            <a:spAutoFit/>
          </a:bodyPr>
          <a:lstStyle/>
          <a:p>
            <a:pPr algn="ctr">
              <a:lnSpc>
                <a:spcPts val="3359"/>
              </a:lnSpc>
            </a:pPr>
            <a:r>
              <a:rPr lang="en-US" sz="2400" b="1" dirty="0">
                <a:solidFill>
                  <a:srgbClr val="FFFFFF"/>
                </a:solidFill>
                <a:latin typeface="Proxima Nova Bold"/>
                <a:ea typeface="Proxima Nova Bold"/>
                <a:cs typeface="Proxima Nova Bold"/>
                <a:sym typeface="Proxima Nova Bold"/>
              </a:rPr>
              <a:t>Scan to Download from the App Store</a:t>
            </a:r>
          </a:p>
        </p:txBody>
      </p:sp>
      <p:sp>
        <p:nvSpPr>
          <p:cNvPr id="21" name="TextBox 16">
            <a:extLst>
              <a:ext uri="{FF2B5EF4-FFF2-40B4-BE49-F238E27FC236}">
                <a16:creationId xmlns:a16="http://schemas.microsoft.com/office/drawing/2014/main" id="{0C0BEAFF-713B-4060-D809-7230EB806D3E}"/>
              </a:ext>
            </a:extLst>
          </p:cNvPr>
          <p:cNvSpPr txBox="1"/>
          <p:nvPr/>
        </p:nvSpPr>
        <p:spPr>
          <a:xfrm>
            <a:off x="5136175" y="3371031"/>
            <a:ext cx="8368859" cy="3052118"/>
          </a:xfrm>
          <a:prstGeom prst="rect">
            <a:avLst/>
          </a:prstGeom>
        </p:spPr>
        <p:txBody>
          <a:bodyPr wrap="square" lIns="0" tIns="0" rIns="0" bIns="0" rtlCol="0" anchor="t">
            <a:spAutoFit/>
          </a:bodyPr>
          <a:lstStyle/>
          <a:p>
            <a:pPr marL="457200" indent="-457200" algn="ctr">
              <a:lnSpc>
                <a:spcPts val="3359"/>
              </a:lnSpc>
              <a:buFont typeface="Arial" panose="020B0604020202020204" pitchFamily="34" charset="0"/>
              <a:buChar char="•"/>
            </a:pPr>
            <a:r>
              <a:rPr lang="en-US" sz="3200" b="1" dirty="0">
                <a:solidFill>
                  <a:srgbClr val="FFFFFF"/>
                </a:solidFill>
                <a:latin typeface="Proxima Nova Bold"/>
                <a:ea typeface="Proxima Nova Bold"/>
                <a:cs typeface="Proxima Nova Bold"/>
                <a:sym typeface="Proxima Nova Bold"/>
              </a:rPr>
              <a:t>Visit our website </a:t>
            </a:r>
            <a:r>
              <a:rPr lang="en-US" sz="3200" b="1" dirty="0">
                <a:solidFill>
                  <a:srgbClr val="FFFFFF"/>
                </a:solidFill>
                <a:latin typeface="Proxima Nova Bold"/>
                <a:ea typeface="Proxima Nova Bold"/>
                <a:cs typeface="Proxima Nova Bold"/>
                <a:sym typeface="Proxima Nova Bold"/>
                <a:hlinkClick r:id="rId10"/>
              </a:rPr>
              <a:t>www.odjj.ca</a:t>
            </a:r>
            <a:r>
              <a:rPr lang="en-US" sz="3200" b="1" dirty="0">
                <a:solidFill>
                  <a:srgbClr val="FFFFFF"/>
                </a:solidFill>
                <a:latin typeface="Proxima Nova Bold"/>
                <a:ea typeface="Proxima Nova Bold"/>
                <a:cs typeface="Proxima Nova Bold"/>
                <a:sym typeface="Proxima Nova Bold"/>
              </a:rPr>
              <a:t> for resources to support implementation or use of ODJJ  </a:t>
            </a:r>
          </a:p>
          <a:p>
            <a:pPr marL="457200" indent="-457200" algn="ctr">
              <a:lnSpc>
                <a:spcPts val="3359"/>
              </a:lnSpc>
              <a:buFont typeface="Arial" panose="020B0604020202020204" pitchFamily="34" charset="0"/>
              <a:buChar char="•"/>
            </a:pPr>
            <a:r>
              <a:rPr lang="en-US" sz="3200" b="1" dirty="0">
                <a:solidFill>
                  <a:srgbClr val="FFFFFF"/>
                </a:solidFill>
                <a:latin typeface="Proxima Nova Bold"/>
                <a:ea typeface="Proxima Nova Bold"/>
                <a:cs typeface="Proxima Nova Bold"/>
                <a:sym typeface="Proxima Nova Bold"/>
              </a:rPr>
              <a:t>Contact Doris Warner, SE Health First Nations Inuit and Métis Program, Community Engagement Liaison (</a:t>
            </a:r>
            <a:r>
              <a:rPr lang="en-US" sz="3200" b="1" dirty="0">
                <a:solidFill>
                  <a:srgbClr val="FFFFFF"/>
                </a:solidFill>
                <a:latin typeface="Proxima Nova Bold"/>
                <a:ea typeface="Proxima Nova Bold"/>
                <a:cs typeface="Proxima Nova Bold"/>
                <a:sym typeface="Proxima Nova Bold"/>
                <a:hlinkClick r:id="rId11"/>
              </a:rPr>
              <a:t>DorisWarner@sehc.com</a:t>
            </a:r>
            <a:r>
              <a:rPr lang="en-US" sz="3200" b="1" dirty="0">
                <a:solidFill>
                  <a:srgbClr val="FFFFFF"/>
                </a:solidFill>
                <a:latin typeface="Proxima Nova Bold"/>
                <a:ea typeface="Proxima Nova Bold"/>
                <a:cs typeface="Proxima Nova Bold"/>
                <a:sym typeface="Proxima Nova Bold"/>
              </a:rPr>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sp>
        <p:nvSpPr>
          <p:cNvPr id="2" name="Freeform 2" descr="Black Dotted Circle Recolorable Outline"/>
          <p:cNvSpPr/>
          <p:nvPr/>
        </p:nvSpPr>
        <p:spPr>
          <a:xfrm rot="-5399999">
            <a:off x="16448436" y="-108045"/>
            <a:ext cx="1621729" cy="1888476"/>
          </a:xfrm>
          <a:custGeom>
            <a:avLst/>
            <a:gdLst/>
            <a:ahLst/>
            <a:cxnLst/>
            <a:rect l="l" t="t" r="r" b="b"/>
            <a:pathLst>
              <a:path w="1621729" h="1888476">
                <a:moveTo>
                  <a:pt x="0" y="0"/>
                </a:moveTo>
                <a:lnTo>
                  <a:pt x="1621728" y="0"/>
                </a:lnTo>
                <a:lnTo>
                  <a:pt x="1621728" y="1888476"/>
                </a:lnTo>
                <a:lnTo>
                  <a:pt x="0" y="1888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7421656" y="2091618"/>
            <a:ext cx="1279841" cy="127984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CFC1"/>
            </a:solidFill>
          </p:spPr>
          <p:txBody>
            <a:bodyPr/>
            <a:lstStyle/>
            <a:p>
              <a:endParaRPr lang="en-US"/>
            </a:p>
          </p:txBody>
        </p:sp>
      </p:grpSp>
      <p:sp>
        <p:nvSpPr>
          <p:cNvPr id="5" name="TextBox 5"/>
          <p:cNvSpPr txBox="1"/>
          <p:nvPr/>
        </p:nvSpPr>
        <p:spPr>
          <a:xfrm>
            <a:off x="7609643" y="2060531"/>
            <a:ext cx="903865" cy="1122940"/>
          </a:xfrm>
          <a:prstGeom prst="rect">
            <a:avLst/>
          </a:prstGeom>
        </p:spPr>
        <p:txBody>
          <a:bodyPr lIns="0" tIns="0" rIns="0" bIns="0" rtlCol="0" anchor="t">
            <a:spAutoFit/>
          </a:bodyPr>
          <a:lstStyle/>
          <a:p>
            <a:pPr algn="ctr">
              <a:lnSpc>
                <a:spcPts val="9370"/>
              </a:lnSpc>
            </a:pPr>
            <a:r>
              <a:rPr lang="en-US" sz="5968" spc="954">
                <a:solidFill>
                  <a:srgbClr val="523E27"/>
                </a:solidFill>
                <a:latin typeface="Montserrat"/>
                <a:ea typeface="Montserrat"/>
                <a:cs typeface="Montserrat"/>
                <a:sym typeface="Montserrat"/>
              </a:rPr>
              <a:t>1</a:t>
            </a:r>
          </a:p>
        </p:txBody>
      </p:sp>
      <p:grpSp>
        <p:nvGrpSpPr>
          <p:cNvPr id="6" name="Group 6"/>
          <p:cNvGrpSpPr/>
          <p:nvPr/>
        </p:nvGrpSpPr>
        <p:grpSpPr>
          <a:xfrm>
            <a:off x="7421656" y="3644766"/>
            <a:ext cx="1237775" cy="123777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CFC1"/>
            </a:solidFill>
          </p:spPr>
          <p:txBody>
            <a:bodyPr/>
            <a:lstStyle/>
            <a:p>
              <a:endParaRPr lang="en-US"/>
            </a:p>
          </p:txBody>
        </p:sp>
      </p:grpSp>
      <p:sp>
        <p:nvSpPr>
          <p:cNvPr id="8" name="TextBox 8"/>
          <p:cNvSpPr txBox="1"/>
          <p:nvPr/>
        </p:nvSpPr>
        <p:spPr>
          <a:xfrm>
            <a:off x="7603465" y="3617025"/>
            <a:ext cx="874157" cy="1083707"/>
          </a:xfrm>
          <a:prstGeom prst="rect">
            <a:avLst/>
          </a:prstGeom>
        </p:spPr>
        <p:txBody>
          <a:bodyPr lIns="0" tIns="0" rIns="0" bIns="0" rtlCol="0" anchor="t">
            <a:spAutoFit/>
          </a:bodyPr>
          <a:lstStyle/>
          <a:p>
            <a:pPr marL="0" lvl="1" indent="0" algn="ctr">
              <a:lnSpc>
                <a:spcPts val="9062"/>
              </a:lnSpc>
              <a:spcBef>
                <a:spcPct val="0"/>
              </a:spcBef>
            </a:pPr>
            <a:r>
              <a:rPr lang="en-US" sz="5772" u="none" spc="923">
                <a:solidFill>
                  <a:srgbClr val="523E27"/>
                </a:solidFill>
                <a:latin typeface="Montserrat"/>
                <a:ea typeface="Montserrat"/>
                <a:cs typeface="Montserrat"/>
                <a:sym typeface="Montserrat"/>
              </a:rPr>
              <a:t>2</a:t>
            </a:r>
          </a:p>
        </p:txBody>
      </p:sp>
      <p:grpSp>
        <p:nvGrpSpPr>
          <p:cNvPr id="9" name="Group 9"/>
          <p:cNvGrpSpPr/>
          <p:nvPr/>
        </p:nvGrpSpPr>
        <p:grpSpPr>
          <a:xfrm>
            <a:off x="7502276" y="6996161"/>
            <a:ext cx="1199221" cy="1199221"/>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CFC1"/>
            </a:solidFill>
          </p:spPr>
          <p:txBody>
            <a:bodyPr/>
            <a:lstStyle/>
            <a:p>
              <a:endParaRPr lang="en-US"/>
            </a:p>
          </p:txBody>
        </p:sp>
      </p:grpSp>
      <p:sp>
        <p:nvSpPr>
          <p:cNvPr id="11" name="TextBox 11"/>
          <p:cNvSpPr txBox="1"/>
          <p:nvPr/>
        </p:nvSpPr>
        <p:spPr>
          <a:xfrm>
            <a:off x="7678422" y="6981807"/>
            <a:ext cx="846929" cy="1037429"/>
          </a:xfrm>
          <a:prstGeom prst="rect">
            <a:avLst/>
          </a:prstGeom>
        </p:spPr>
        <p:txBody>
          <a:bodyPr lIns="0" tIns="0" rIns="0" bIns="0" rtlCol="0" anchor="t">
            <a:spAutoFit/>
          </a:bodyPr>
          <a:lstStyle/>
          <a:p>
            <a:pPr marL="0" lvl="1" indent="0" algn="ctr">
              <a:lnSpc>
                <a:spcPts val="8779"/>
              </a:lnSpc>
              <a:spcBef>
                <a:spcPct val="0"/>
              </a:spcBef>
            </a:pPr>
            <a:r>
              <a:rPr lang="en-US" sz="5592" u="none" spc="894">
                <a:solidFill>
                  <a:srgbClr val="523E27"/>
                </a:solidFill>
                <a:latin typeface="Montserrat"/>
                <a:ea typeface="Montserrat"/>
                <a:cs typeface="Montserrat"/>
                <a:sym typeface="Montserrat"/>
              </a:rPr>
              <a:t>4</a:t>
            </a:r>
          </a:p>
        </p:txBody>
      </p:sp>
      <p:grpSp>
        <p:nvGrpSpPr>
          <p:cNvPr id="12" name="Group 12"/>
          <p:cNvGrpSpPr/>
          <p:nvPr/>
        </p:nvGrpSpPr>
        <p:grpSpPr>
          <a:xfrm>
            <a:off x="7502276" y="5339741"/>
            <a:ext cx="1199221" cy="1199221"/>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CFC1"/>
            </a:solidFill>
          </p:spPr>
          <p:txBody>
            <a:bodyPr/>
            <a:lstStyle/>
            <a:p>
              <a:endParaRPr lang="en-US"/>
            </a:p>
          </p:txBody>
        </p:sp>
      </p:grpSp>
      <p:sp>
        <p:nvSpPr>
          <p:cNvPr id="14" name="TextBox 14"/>
          <p:cNvSpPr txBox="1"/>
          <p:nvPr/>
        </p:nvSpPr>
        <p:spPr>
          <a:xfrm>
            <a:off x="7678422" y="5325386"/>
            <a:ext cx="846929" cy="1037429"/>
          </a:xfrm>
          <a:prstGeom prst="rect">
            <a:avLst/>
          </a:prstGeom>
        </p:spPr>
        <p:txBody>
          <a:bodyPr lIns="0" tIns="0" rIns="0" bIns="0" rtlCol="0" anchor="t">
            <a:spAutoFit/>
          </a:bodyPr>
          <a:lstStyle/>
          <a:p>
            <a:pPr marL="0" lvl="1" indent="0" algn="ctr">
              <a:lnSpc>
                <a:spcPts val="8779"/>
              </a:lnSpc>
              <a:spcBef>
                <a:spcPct val="0"/>
              </a:spcBef>
            </a:pPr>
            <a:r>
              <a:rPr lang="en-US" sz="5592" u="none" spc="894">
                <a:solidFill>
                  <a:srgbClr val="523E27"/>
                </a:solidFill>
                <a:latin typeface="Montserrat"/>
                <a:ea typeface="Montserrat"/>
                <a:cs typeface="Montserrat"/>
                <a:sym typeface="Montserrat"/>
              </a:rPr>
              <a:t>3</a:t>
            </a:r>
          </a:p>
        </p:txBody>
      </p:sp>
      <p:sp>
        <p:nvSpPr>
          <p:cNvPr id="15" name="TextBox 15"/>
          <p:cNvSpPr txBox="1"/>
          <p:nvPr/>
        </p:nvSpPr>
        <p:spPr>
          <a:xfrm>
            <a:off x="1028700" y="1647058"/>
            <a:ext cx="5925811" cy="1695450"/>
          </a:xfrm>
          <a:prstGeom prst="rect">
            <a:avLst/>
          </a:prstGeom>
        </p:spPr>
        <p:txBody>
          <a:bodyPr lIns="0" tIns="0" rIns="0" bIns="0" rtlCol="0" anchor="t">
            <a:spAutoFit/>
          </a:bodyPr>
          <a:lstStyle/>
          <a:p>
            <a:pPr marL="0" lvl="0" indent="0" algn="l">
              <a:lnSpc>
                <a:spcPts val="13361"/>
              </a:lnSpc>
              <a:spcBef>
                <a:spcPct val="0"/>
              </a:spcBef>
            </a:pPr>
            <a:r>
              <a:rPr lang="en-US" sz="11134" b="1" spc="-222">
                <a:solidFill>
                  <a:srgbClr val="E8CFC1"/>
                </a:solidFill>
                <a:latin typeface="Proxima Nova Bold"/>
                <a:ea typeface="Proxima Nova Bold"/>
                <a:cs typeface="Proxima Nova Bold"/>
                <a:sym typeface="Proxima Nova Bold"/>
              </a:rPr>
              <a:t>Agenda</a:t>
            </a:r>
          </a:p>
        </p:txBody>
      </p:sp>
      <p:sp>
        <p:nvSpPr>
          <p:cNvPr id="16" name="Freeform 16" descr="Black Dotted Circle Recolorable Outline"/>
          <p:cNvSpPr/>
          <p:nvPr/>
        </p:nvSpPr>
        <p:spPr>
          <a:xfrm rot="-5399999">
            <a:off x="16532898" y="8531898"/>
            <a:ext cx="1621729" cy="1888476"/>
          </a:xfrm>
          <a:custGeom>
            <a:avLst/>
            <a:gdLst/>
            <a:ahLst/>
            <a:cxnLst/>
            <a:rect l="l" t="t" r="r" b="b"/>
            <a:pathLst>
              <a:path w="1621729" h="1888476">
                <a:moveTo>
                  <a:pt x="0" y="0"/>
                </a:moveTo>
                <a:lnTo>
                  <a:pt x="1621728" y="0"/>
                </a:lnTo>
                <a:lnTo>
                  <a:pt x="1621728" y="1888476"/>
                </a:lnTo>
                <a:lnTo>
                  <a:pt x="0" y="1888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9144000" y="2358792"/>
            <a:ext cx="6767512" cy="745491"/>
          </a:xfrm>
          <a:prstGeom prst="rect">
            <a:avLst/>
          </a:prstGeom>
        </p:spPr>
        <p:txBody>
          <a:bodyPr lIns="0" tIns="0" rIns="0" bIns="0" rtlCol="0" anchor="t">
            <a:spAutoFit/>
          </a:bodyPr>
          <a:lstStyle/>
          <a:p>
            <a:pPr algn="ctr">
              <a:lnSpc>
                <a:spcPts val="6159"/>
              </a:lnSpc>
            </a:pPr>
            <a:r>
              <a:rPr lang="en-US" sz="4399" b="1" dirty="0">
                <a:solidFill>
                  <a:srgbClr val="000000"/>
                </a:solidFill>
                <a:latin typeface="Proxima Nova Bold"/>
                <a:ea typeface="Proxima Nova Bold"/>
                <a:cs typeface="Proxima Nova Bold"/>
                <a:sym typeface="Proxima Nova Bold"/>
              </a:rPr>
              <a:t>Introduction /Background  </a:t>
            </a:r>
          </a:p>
        </p:txBody>
      </p:sp>
      <p:sp>
        <p:nvSpPr>
          <p:cNvPr id="18" name="TextBox 18"/>
          <p:cNvSpPr txBox="1"/>
          <p:nvPr/>
        </p:nvSpPr>
        <p:spPr>
          <a:xfrm>
            <a:off x="9102662" y="4021177"/>
            <a:ext cx="6630095" cy="745491"/>
          </a:xfrm>
          <a:prstGeom prst="rect">
            <a:avLst/>
          </a:prstGeom>
        </p:spPr>
        <p:txBody>
          <a:bodyPr lIns="0" tIns="0" rIns="0" bIns="0" rtlCol="0" anchor="t">
            <a:spAutoFit/>
          </a:bodyPr>
          <a:lstStyle/>
          <a:p>
            <a:pPr algn="ctr">
              <a:lnSpc>
                <a:spcPts val="6159"/>
              </a:lnSpc>
            </a:pPr>
            <a:r>
              <a:rPr lang="en-US" sz="4399" b="1">
                <a:solidFill>
                  <a:srgbClr val="000000"/>
                </a:solidFill>
                <a:latin typeface="Proxima Nova Bold"/>
                <a:ea typeface="Proxima Nova Bold"/>
                <a:cs typeface="Proxima Nova Bold"/>
                <a:sym typeface="Proxima Nova Bold"/>
              </a:rPr>
              <a:t>Key Messages &amp; Features </a:t>
            </a:r>
          </a:p>
        </p:txBody>
      </p:sp>
      <p:sp>
        <p:nvSpPr>
          <p:cNvPr id="19" name="TextBox 19"/>
          <p:cNvSpPr txBox="1"/>
          <p:nvPr/>
        </p:nvSpPr>
        <p:spPr>
          <a:xfrm>
            <a:off x="8877643" y="5477297"/>
            <a:ext cx="3466757" cy="745491"/>
          </a:xfrm>
          <a:prstGeom prst="rect">
            <a:avLst/>
          </a:prstGeom>
        </p:spPr>
        <p:txBody>
          <a:bodyPr wrap="square" lIns="0" tIns="0" rIns="0" bIns="0" rtlCol="0" anchor="t">
            <a:spAutoFit/>
          </a:bodyPr>
          <a:lstStyle/>
          <a:p>
            <a:pPr algn="ctr">
              <a:lnSpc>
                <a:spcPts val="6159"/>
              </a:lnSpc>
            </a:pPr>
            <a:r>
              <a:rPr lang="en-US" sz="4399" b="1" dirty="0">
                <a:solidFill>
                  <a:srgbClr val="000000"/>
                </a:solidFill>
                <a:latin typeface="Proxima Nova Bold"/>
                <a:ea typeface="Proxima Nova Bold"/>
                <a:cs typeface="Proxima Nova Bold"/>
                <a:sym typeface="Proxima Nova Bold"/>
              </a:rPr>
              <a:t>Next Steps</a:t>
            </a:r>
          </a:p>
        </p:txBody>
      </p:sp>
      <p:sp>
        <p:nvSpPr>
          <p:cNvPr id="20" name="TextBox 20"/>
          <p:cNvSpPr txBox="1"/>
          <p:nvPr/>
        </p:nvSpPr>
        <p:spPr>
          <a:xfrm>
            <a:off x="9102662" y="7038325"/>
            <a:ext cx="1313656" cy="745491"/>
          </a:xfrm>
          <a:prstGeom prst="rect">
            <a:avLst/>
          </a:prstGeom>
        </p:spPr>
        <p:txBody>
          <a:bodyPr lIns="0" tIns="0" rIns="0" bIns="0" rtlCol="0" anchor="t">
            <a:spAutoFit/>
          </a:bodyPr>
          <a:lstStyle/>
          <a:p>
            <a:pPr algn="ctr">
              <a:lnSpc>
                <a:spcPts val="6159"/>
              </a:lnSpc>
            </a:pPr>
            <a:r>
              <a:rPr lang="en-US" sz="4399" b="1" dirty="0">
                <a:solidFill>
                  <a:srgbClr val="000000"/>
                </a:solidFill>
                <a:latin typeface="Proxima Nova Bold"/>
                <a:ea typeface="Proxima Nova Bold"/>
                <a:cs typeface="Proxima Nova Bold"/>
                <a:sym typeface="Proxima Nova Bold"/>
              </a:rPr>
              <a:t>Q&amp;A </a:t>
            </a:r>
          </a:p>
        </p:txBody>
      </p:sp>
      <p:sp>
        <p:nvSpPr>
          <p:cNvPr id="21" name="Freeform 21"/>
          <p:cNvSpPr/>
          <p:nvPr/>
        </p:nvSpPr>
        <p:spPr>
          <a:xfrm>
            <a:off x="436768" y="155306"/>
            <a:ext cx="2441702" cy="1060105"/>
          </a:xfrm>
          <a:custGeom>
            <a:avLst/>
            <a:gdLst/>
            <a:ahLst/>
            <a:cxnLst/>
            <a:rect l="l" t="t" r="r" b="b"/>
            <a:pathLst>
              <a:path w="2441702" h="1060105">
                <a:moveTo>
                  <a:pt x="0" y="0"/>
                </a:moveTo>
                <a:lnTo>
                  <a:pt x="2441702" y="0"/>
                </a:lnTo>
                <a:lnTo>
                  <a:pt x="2441702" y="1060106"/>
                </a:lnTo>
                <a:lnTo>
                  <a:pt x="0" y="1060106"/>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359956" y="9401999"/>
            <a:ext cx="458192"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2</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grpSp>
        <p:nvGrpSpPr>
          <p:cNvPr id="2" name="Group 2"/>
          <p:cNvGrpSpPr/>
          <p:nvPr/>
        </p:nvGrpSpPr>
        <p:grpSpPr>
          <a:xfrm>
            <a:off x="3965391" y="2807627"/>
            <a:ext cx="10357218" cy="4603058"/>
            <a:chOff x="0" y="0"/>
            <a:chExt cx="2727827" cy="1212328"/>
          </a:xfrm>
        </p:grpSpPr>
        <p:sp>
          <p:nvSpPr>
            <p:cNvPr id="3" name="Freeform 3"/>
            <p:cNvSpPr/>
            <p:nvPr/>
          </p:nvSpPr>
          <p:spPr>
            <a:xfrm>
              <a:off x="0" y="0"/>
              <a:ext cx="2727827" cy="1212328"/>
            </a:xfrm>
            <a:custGeom>
              <a:avLst/>
              <a:gdLst/>
              <a:ahLst/>
              <a:cxnLst/>
              <a:rect l="l" t="t" r="r" b="b"/>
              <a:pathLst>
                <a:path w="2727827" h="1212328">
                  <a:moveTo>
                    <a:pt x="0" y="0"/>
                  </a:moveTo>
                  <a:lnTo>
                    <a:pt x="2727827" y="0"/>
                  </a:lnTo>
                  <a:lnTo>
                    <a:pt x="2727827" y="1212328"/>
                  </a:lnTo>
                  <a:lnTo>
                    <a:pt x="0" y="1212328"/>
                  </a:lnTo>
                  <a:close/>
                </a:path>
              </a:pathLst>
            </a:custGeom>
            <a:solidFill>
              <a:srgbClr val="CE6857"/>
            </a:solidFill>
          </p:spPr>
          <p:txBody>
            <a:bodyPr/>
            <a:lstStyle/>
            <a:p>
              <a:endParaRPr lang="en-US"/>
            </a:p>
          </p:txBody>
        </p:sp>
        <p:sp>
          <p:nvSpPr>
            <p:cNvPr id="4" name="TextBox 4"/>
            <p:cNvSpPr txBox="1"/>
            <p:nvPr/>
          </p:nvSpPr>
          <p:spPr>
            <a:xfrm>
              <a:off x="0" y="-38100"/>
              <a:ext cx="2727827" cy="12504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8369133">
            <a:off x="14786215" y="2825228"/>
            <a:ext cx="3549475" cy="9470718"/>
          </a:xfrm>
          <a:custGeom>
            <a:avLst/>
            <a:gdLst/>
            <a:ahLst/>
            <a:cxnLst/>
            <a:rect l="l" t="t" r="r" b="b"/>
            <a:pathLst>
              <a:path w="3549475" h="9470718">
                <a:moveTo>
                  <a:pt x="0" y="0"/>
                </a:moveTo>
                <a:lnTo>
                  <a:pt x="3549474" y="0"/>
                </a:lnTo>
                <a:lnTo>
                  <a:pt x="3549474" y="9470718"/>
                </a:lnTo>
                <a:lnTo>
                  <a:pt x="0" y="9470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3233172">
            <a:off x="-746037" y="-1927732"/>
            <a:ext cx="3549475" cy="9470718"/>
          </a:xfrm>
          <a:custGeom>
            <a:avLst/>
            <a:gdLst/>
            <a:ahLst/>
            <a:cxnLst/>
            <a:rect l="l" t="t" r="r" b="b"/>
            <a:pathLst>
              <a:path w="3549475" h="9470718">
                <a:moveTo>
                  <a:pt x="0" y="0"/>
                </a:moveTo>
                <a:lnTo>
                  <a:pt x="3549474" y="0"/>
                </a:lnTo>
                <a:lnTo>
                  <a:pt x="3549474" y="9470718"/>
                </a:lnTo>
                <a:lnTo>
                  <a:pt x="0" y="9470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829180" y="3323568"/>
            <a:ext cx="11216546" cy="5498941"/>
          </a:xfrm>
          <a:prstGeom prst="rect">
            <a:avLst/>
          </a:prstGeom>
        </p:spPr>
        <p:txBody>
          <a:bodyPr lIns="0" tIns="0" rIns="0" bIns="0" rtlCol="0" anchor="t">
            <a:spAutoFit/>
          </a:bodyPr>
          <a:lstStyle/>
          <a:p>
            <a:pPr algn="ctr">
              <a:lnSpc>
                <a:spcPts val="3638"/>
              </a:lnSpc>
            </a:pPr>
            <a:r>
              <a:rPr lang="en-US" sz="2599" dirty="0">
                <a:solidFill>
                  <a:srgbClr val="E8CFC1"/>
                </a:solidFill>
                <a:latin typeface="Proxima Nova"/>
                <a:ea typeface="Proxima Nova"/>
                <a:cs typeface="Proxima Nova"/>
                <a:sym typeface="Proxima Nova"/>
              </a:rPr>
              <a:t>We would like to gratefully acknowledge the contributions from the Maamwesying Sr PAC, Elders and community members from </a:t>
            </a:r>
          </a:p>
          <a:p>
            <a:pPr algn="ctr">
              <a:lnSpc>
                <a:spcPts val="3638"/>
              </a:lnSpc>
            </a:pPr>
            <a:r>
              <a:rPr lang="en-US" sz="2599" b="1" dirty="0">
                <a:solidFill>
                  <a:srgbClr val="E8CFC1"/>
                </a:solidFill>
                <a:latin typeface="Proxima Nova Bold"/>
                <a:ea typeface="Proxima Nova Bold"/>
                <a:cs typeface="Proxima Nova Bold"/>
                <a:sym typeface="Proxima Nova Bold"/>
              </a:rPr>
              <a:t>Garden River, Sagamok and Thessalon First Nations</a:t>
            </a:r>
          </a:p>
          <a:p>
            <a:pPr algn="ctr">
              <a:lnSpc>
                <a:spcPts val="3638"/>
              </a:lnSpc>
            </a:pPr>
            <a:r>
              <a:rPr lang="en-US" sz="2599" b="1" dirty="0">
                <a:solidFill>
                  <a:srgbClr val="E8CFC1"/>
                </a:solidFill>
                <a:latin typeface="Proxima Nova Bold"/>
                <a:ea typeface="Proxima Nova Bold"/>
                <a:cs typeface="Proxima Nova Bold"/>
                <a:sym typeface="Proxima Nova Bold"/>
              </a:rPr>
              <a:t>Sault Ste Marie Indigenous Friendship Centre, Bloomington Cove,</a:t>
            </a:r>
          </a:p>
          <a:p>
            <a:pPr algn="ctr">
              <a:lnSpc>
                <a:spcPts val="3638"/>
              </a:lnSpc>
            </a:pPr>
            <a:endParaRPr lang="en-US" sz="2599" b="1" dirty="0">
              <a:solidFill>
                <a:srgbClr val="E8CFC1"/>
              </a:solidFill>
              <a:latin typeface="Proxima Nova Bold"/>
              <a:ea typeface="Proxima Nova Bold"/>
              <a:cs typeface="Proxima Nova Bold"/>
              <a:sym typeface="Proxima Nova Bold"/>
            </a:endParaRPr>
          </a:p>
          <a:p>
            <a:pPr algn="ctr">
              <a:lnSpc>
                <a:spcPts val="3638"/>
              </a:lnSpc>
            </a:pPr>
            <a:r>
              <a:rPr lang="en-US" sz="2599" dirty="0">
                <a:solidFill>
                  <a:srgbClr val="E8CFC1"/>
                </a:solidFill>
                <a:latin typeface="Proxima Nova"/>
                <a:ea typeface="Proxima Nova"/>
                <a:cs typeface="Proxima Nova"/>
                <a:sym typeface="Proxima Nova"/>
              </a:rPr>
              <a:t>Collaborators:</a:t>
            </a:r>
          </a:p>
          <a:p>
            <a:pPr algn="ctr">
              <a:lnSpc>
                <a:spcPts val="3638"/>
              </a:lnSpc>
            </a:pPr>
            <a:endParaRPr lang="en-US" sz="2599" dirty="0">
              <a:solidFill>
                <a:srgbClr val="E8CFC1"/>
              </a:solidFill>
              <a:latin typeface="Proxima Nova"/>
              <a:ea typeface="Proxima Nova"/>
              <a:cs typeface="Proxima Nova"/>
              <a:sym typeface="Proxima Nova"/>
            </a:endParaRPr>
          </a:p>
          <a:p>
            <a:pPr algn="ctr">
              <a:lnSpc>
                <a:spcPts val="3638"/>
              </a:lnSpc>
            </a:pPr>
            <a:endParaRPr lang="en-US" sz="2599" dirty="0">
              <a:solidFill>
                <a:srgbClr val="E8CFC1"/>
              </a:solidFill>
              <a:latin typeface="Proxima Nova"/>
              <a:ea typeface="Proxima Nova"/>
              <a:cs typeface="Proxima Nova"/>
              <a:sym typeface="Proxima Nova"/>
            </a:endParaRPr>
          </a:p>
          <a:p>
            <a:pPr algn="ctr">
              <a:lnSpc>
                <a:spcPts val="3638"/>
              </a:lnSpc>
            </a:pPr>
            <a:endParaRPr lang="en-US" sz="2599" dirty="0">
              <a:solidFill>
                <a:srgbClr val="E8CFC1"/>
              </a:solidFill>
              <a:latin typeface="Proxima Nova"/>
              <a:ea typeface="Proxima Nova"/>
              <a:cs typeface="Proxima Nova"/>
              <a:sym typeface="Proxima Nova"/>
            </a:endParaRPr>
          </a:p>
          <a:p>
            <a:pPr algn="ctr">
              <a:lnSpc>
                <a:spcPts val="3638"/>
              </a:lnSpc>
            </a:pPr>
            <a:endParaRPr lang="en-US" sz="2599" dirty="0">
              <a:solidFill>
                <a:srgbClr val="E8CFC1"/>
              </a:solidFill>
              <a:latin typeface="Proxima Nova"/>
              <a:ea typeface="Proxima Nova"/>
              <a:cs typeface="Proxima Nova"/>
              <a:sym typeface="Proxima Nova"/>
            </a:endParaRPr>
          </a:p>
          <a:p>
            <a:pPr algn="ctr">
              <a:lnSpc>
                <a:spcPts val="3638"/>
              </a:lnSpc>
            </a:pPr>
            <a:endParaRPr lang="en-US" sz="2599" dirty="0">
              <a:solidFill>
                <a:srgbClr val="E8CFC1"/>
              </a:solidFill>
              <a:latin typeface="Proxima Nova"/>
              <a:ea typeface="Proxima Nova"/>
              <a:cs typeface="Proxima Nova"/>
              <a:sym typeface="Proxima Nova"/>
            </a:endParaRPr>
          </a:p>
          <a:p>
            <a:pPr algn="ctr">
              <a:lnSpc>
                <a:spcPts val="3638"/>
              </a:lnSpc>
            </a:pPr>
            <a:endParaRPr lang="en-US" sz="2599" dirty="0">
              <a:solidFill>
                <a:srgbClr val="E8CFC1"/>
              </a:solidFill>
              <a:latin typeface="Proxima Nova"/>
              <a:ea typeface="Proxima Nova"/>
              <a:cs typeface="Proxima Nova"/>
              <a:sym typeface="Proxima Nova"/>
            </a:endParaRPr>
          </a:p>
        </p:txBody>
      </p:sp>
      <p:sp>
        <p:nvSpPr>
          <p:cNvPr id="8" name="Freeform 8"/>
          <p:cNvSpPr/>
          <p:nvPr/>
        </p:nvSpPr>
        <p:spPr>
          <a:xfrm>
            <a:off x="5052716" y="6449314"/>
            <a:ext cx="3986900" cy="895304"/>
          </a:xfrm>
          <a:custGeom>
            <a:avLst/>
            <a:gdLst/>
            <a:ahLst/>
            <a:cxnLst/>
            <a:rect l="l" t="t" r="r" b="b"/>
            <a:pathLst>
              <a:path w="3986900" h="895304">
                <a:moveTo>
                  <a:pt x="0" y="0"/>
                </a:moveTo>
                <a:lnTo>
                  <a:pt x="3986900" y="0"/>
                </a:lnTo>
                <a:lnTo>
                  <a:pt x="3986900" y="895304"/>
                </a:lnTo>
                <a:lnTo>
                  <a:pt x="0" y="895304"/>
                </a:lnTo>
                <a:lnTo>
                  <a:pt x="0" y="0"/>
                </a:lnTo>
                <a:close/>
              </a:path>
            </a:pathLst>
          </a:custGeom>
          <a:blipFill>
            <a:blip r:embed="rId5"/>
            <a:stretch>
              <a:fillRect/>
            </a:stretch>
          </a:blipFill>
        </p:spPr>
        <p:txBody>
          <a:bodyPr/>
          <a:lstStyle/>
          <a:p>
            <a:endParaRPr lang="en-US"/>
          </a:p>
        </p:txBody>
      </p:sp>
      <p:sp>
        <p:nvSpPr>
          <p:cNvPr id="9" name="Freeform 9"/>
          <p:cNvSpPr/>
          <p:nvPr/>
        </p:nvSpPr>
        <p:spPr>
          <a:xfrm>
            <a:off x="9791981" y="6407239"/>
            <a:ext cx="3537198" cy="937380"/>
          </a:xfrm>
          <a:custGeom>
            <a:avLst/>
            <a:gdLst/>
            <a:ahLst/>
            <a:cxnLst/>
            <a:rect l="l" t="t" r="r" b="b"/>
            <a:pathLst>
              <a:path w="3537198" h="937380">
                <a:moveTo>
                  <a:pt x="0" y="0"/>
                </a:moveTo>
                <a:lnTo>
                  <a:pt x="3537198" y="0"/>
                </a:lnTo>
                <a:lnTo>
                  <a:pt x="3537198" y="937379"/>
                </a:lnTo>
                <a:lnTo>
                  <a:pt x="0" y="937379"/>
                </a:lnTo>
                <a:lnTo>
                  <a:pt x="0" y="0"/>
                </a:lnTo>
                <a:close/>
              </a:path>
            </a:pathLst>
          </a:custGeom>
          <a:blipFill>
            <a:blip r:embed="rId6"/>
            <a:stretch>
              <a:fillRect t="-15558" b="-17928"/>
            </a:stretch>
          </a:blipFill>
        </p:spPr>
        <p:txBody>
          <a:bodyPr/>
          <a:lstStyle/>
          <a:p>
            <a:endParaRPr lang="en-US"/>
          </a:p>
        </p:txBody>
      </p:sp>
      <p:sp>
        <p:nvSpPr>
          <p:cNvPr id="13" name="TextBox 13"/>
          <p:cNvSpPr txBox="1"/>
          <p:nvPr/>
        </p:nvSpPr>
        <p:spPr>
          <a:xfrm>
            <a:off x="5229457" y="1243863"/>
            <a:ext cx="7929711" cy="1185244"/>
          </a:xfrm>
          <a:prstGeom prst="rect">
            <a:avLst/>
          </a:prstGeom>
        </p:spPr>
        <p:txBody>
          <a:bodyPr lIns="0" tIns="0" rIns="0" bIns="0" rtlCol="0" anchor="t">
            <a:spAutoFit/>
          </a:bodyPr>
          <a:lstStyle/>
          <a:p>
            <a:pPr algn="ctr">
              <a:lnSpc>
                <a:spcPts val="9746"/>
              </a:lnSpc>
            </a:pPr>
            <a:r>
              <a:rPr lang="en-US" sz="6961" b="1">
                <a:solidFill>
                  <a:srgbClr val="E8CFC1"/>
                </a:solidFill>
                <a:latin typeface="Proxima Nova Bold"/>
                <a:ea typeface="Proxima Nova Bold"/>
                <a:cs typeface="Proxima Nova Bold"/>
                <a:sym typeface="Proxima Nova Bold"/>
              </a:rPr>
              <a:t>Acknowledgements</a:t>
            </a:r>
          </a:p>
        </p:txBody>
      </p:sp>
      <p:sp>
        <p:nvSpPr>
          <p:cNvPr id="14" name="Freeform 14"/>
          <p:cNvSpPr/>
          <p:nvPr/>
        </p:nvSpPr>
        <p:spPr>
          <a:xfrm>
            <a:off x="15376269" y="196113"/>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7"/>
            <a:stretch>
              <a:fillRect/>
            </a:stretch>
          </a:blipFill>
        </p:spPr>
        <p:txBody>
          <a:bodyPr/>
          <a:lstStyle/>
          <a:p>
            <a:endParaRPr lang="en-US"/>
          </a:p>
        </p:txBody>
      </p:sp>
      <p:sp>
        <p:nvSpPr>
          <p:cNvPr id="15" name="TextBox 15"/>
          <p:cNvSpPr txBox="1"/>
          <p:nvPr/>
        </p:nvSpPr>
        <p:spPr>
          <a:xfrm>
            <a:off x="208896" y="9401999"/>
            <a:ext cx="779363"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21</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sp>
        <p:nvSpPr>
          <p:cNvPr id="2" name="TextBox 2"/>
          <p:cNvSpPr txBox="1"/>
          <p:nvPr/>
        </p:nvSpPr>
        <p:spPr>
          <a:xfrm>
            <a:off x="2557189" y="3485573"/>
            <a:ext cx="13173621" cy="2409675"/>
          </a:xfrm>
          <a:prstGeom prst="rect">
            <a:avLst/>
          </a:prstGeom>
        </p:spPr>
        <p:txBody>
          <a:bodyPr lIns="0" tIns="0" rIns="0" bIns="0" rtlCol="0" anchor="t">
            <a:spAutoFit/>
          </a:bodyPr>
          <a:lstStyle/>
          <a:p>
            <a:pPr marL="0" lvl="0" indent="0" algn="ctr">
              <a:lnSpc>
                <a:spcPts val="18583"/>
              </a:lnSpc>
            </a:pPr>
            <a:r>
              <a:rPr lang="en-US" sz="16894" b="1">
                <a:solidFill>
                  <a:srgbClr val="523E27"/>
                </a:solidFill>
                <a:latin typeface="Proxima Nova Bold"/>
                <a:ea typeface="Proxima Nova Bold"/>
                <a:cs typeface="Proxima Nova Bold"/>
                <a:sym typeface="Proxima Nova Bold"/>
              </a:rPr>
              <a:t>Thank you!</a:t>
            </a:r>
          </a:p>
        </p:txBody>
      </p:sp>
      <p:sp>
        <p:nvSpPr>
          <p:cNvPr id="3" name="TextBox 3"/>
          <p:cNvSpPr txBox="1"/>
          <p:nvPr/>
        </p:nvSpPr>
        <p:spPr>
          <a:xfrm>
            <a:off x="200165" y="9401999"/>
            <a:ext cx="777776"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3E27"/>
        </a:solidFill>
        <a:effectLst/>
      </p:bgPr>
    </p:bg>
    <p:spTree>
      <p:nvGrpSpPr>
        <p:cNvPr id="1" name=""/>
        <p:cNvGrpSpPr/>
        <p:nvPr/>
      </p:nvGrpSpPr>
      <p:grpSpPr>
        <a:xfrm>
          <a:off x="0" y="0"/>
          <a:ext cx="0" cy="0"/>
          <a:chOff x="0" y="0"/>
          <a:chExt cx="0" cy="0"/>
        </a:xfrm>
      </p:grpSpPr>
      <p:grpSp>
        <p:nvGrpSpPr>
          <p:cNvPr id="2" name="Group 2"/>
          <p:cNvGrpSpPr/>
          <p:nvPr/>
        </p:nvGrpSpPr>
        <p:grpSpPr>
          <a:xfrm>
            <a:off x="5990113" y="3744008"/>
            <a:ext cx="6076583" cy="4000613"/>
            <a:chOff x="0" y="0"/>
            <a:chExt cx="8102111" cy="5334151"/>
          </a:xfrm>
        </p:grpSpPr>
        <p:pic>
          <p:nvPicPr>
            <p:cNvPr id="3" name="Picture 3"/>
            <p:cNvPicPr>
              <a:picLocks noChangeAspect="1"/>
            </p:cNvPicPr>
            <p:nvPr/>
          </p:nvPicPr>
          <p:blipFill>
            <a:blip r:embed="rId4"/>
            <a:srcRect t="5740" b="5740"/>
            <a:stretch>
              <a:fillRect/>
            </a:stretch>
          </p:blipFill>
          <p:spPr>
            <a:xfrm>
              <a:off x="0" y="0"/>
              <a:ext cx="8102111" cy="5334151"/>
            </a:xfrm>
            <a:prstGeom prst="rect">
              <a:avLst/>
            </a:prstGeom>
          </p:spPr>
        </p:pic>
      </p:grpSp>
      <p:sp>
        <p:nvSpPr>
          <p:cNvPr id="4" name="Freeform 4"/>
          <p:cNvSpPr/>
          <p:nvPr/>
        </p:nvSpPr>
        <p:spPr>
          <a:xfrm>
            <a:off x="11732623" y="4555299"/>
            <a:ext cx="5807690" cy="4375335"/>
          </a:xfrm>
          <a:custGeom>
            <a:avLst/>
            <a:gdLst/>
            <a:ahLst/>
            <a:cxnLst/>
            <a:rect l="l" t="t" r="r" b="b"/>
            <a:pathLst>
              <a:path w="5807690" h="4375335">
                <a:moveTo>
                  <a:pt x="0" y="0"/>
                </a:moveTo>
                <a:lnTo>
                  <a:pt x="5807690" y="0"/>
                </a:lnTo>
                <a:lnTo>
                  <a:pt x="5807690" y="4375335"/>
                </a:lnTo>
                <a:lnTo>
                  <a:pt x="0" y="4375335"/>
                </a:lnTo>
                <a:lnTo>
                  <a:pt x="0" y="0"/>
                </a:lnTo>
                <a:close/>
              </a:path>
            </a:pathLst>
          </a:custGeom>
          <a:blipFill>
            <a:blip r:embed="rId5"/>
            <a:stretch>
              <a:fillRect/>
            </a:stretch>
          </a:blipFill>
        </p:spPr>
        <p:txBody>
          <a:bodyPr/>
          <a:lstStyle/>
          <a:p>
            <a:endParaRPr lang="en-US"/>
          </a:p>
        </p:txBody>
      </p:sp>
      <p:sp>
        <p:nvSpPr>
          <p:cNvPr id="5" name="Freeform 5"/>
          <p:cNvSpPr/>
          <p:nvPr/>
        </p:nvSpPr>
        <p:spPr>
          <a:xfrm>
            <a:off x="851822" y="4749233"/>
            <a:ext cx="5428069" cy="3987467"/>
          </a:xfrm>
          <a:custGeom>
            <a:avLst/>
            <a:gdLst/>
            <a:ahLst/>
            <a:cxnLst/>
            <a:rect l="l" t="t" r="r" b="b"/>
            <a:pathLst>
              <a:path w="5428069" h="3987467">
                <a:moveTo>
                  <a:pt x="0" y="0"/>
                </a:moveTo>
                <a:lnTo>
                  <a:pt x="5428069" y="0"/>
                </a:lnTo>
                <a:lnTo>
                  <a:pt x="5428069" y="3987467"/>
                </a:lnTo>
                <a:lnTo>
                  <a:pt x="0" y="3987467"/>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512926" y="524285"/>
            <a:ext cx="17548713" cy="1051570"/>
          </a:xfrm>
          <a:prstGeom prst="rect">
            <a:avLst/>
          </a:prstGeom>
        </p:spPr>
        <p:txBody>
          <a:bodyPr wrap="square" lIns="0" tIns="0" rIns="0" bIns="0" rtlCol="0" anchor="t">
            <a:spAutoFit/>
          </a:bodyPr>
          <a:lstStyle/>
          <a:p>
            <a:pPr algn="ctr">
              <a:lnSpc>
                <a:spcPts val="8198"/>
              </a:lnSpc>
            </a:pPr>
            <a:r>
              <a:rPr lang="en-US" sz="9109" b="1" dirty="0">
                <a:solidFill>
                  <a:srgbClr val="FFFFFF"/>
                </a:solidFill>
                <a:latin typeface="Proxima Nova Bold"/>
                <a:ea typeface="Proxima Nova Bold"/>
                <a:cs typeface="Proxima Nova Bold"/>
                <a:sym typeface="Proxima Nova Bold"/>
              </a:rPr>
              <a:t>FIRST NATIONS  PARTNERSHIPS</a:t>
            </a:r>
          </a:p>
        </p:txBody>
      </p:sp>
      <p:sp>
        <p:nvSpPr>
          <p:cNvPr id="8" name="Freeform 8"/>
          <p:cNvSpPr/>
          <p:nvPr/>
        </p:nvSpPr>
        <p:spPr>
          <a:xfrm rot="1587941" flipH="1">
            <a:off x="14996003" y="3849860"/>
            <a:ext cx="4526595" cy="12077872"/>
          </a:xfrm>
          <a:custGeom>
            <a:avLst/>
            <a:gdLst/>
            <a:ahLst/>
            <a:cxnLst/>
            <a:rect l="l" t="t" r="r" b="b"/>
            <a:pathLst>
              <a:path w="4526595" h="12077872">
                <a:moveTo>
                  <a:pt x="4526594" y="0"/>
                </a:moveTo>
                <a:lnTo>
                  <a:pt x="0" y="0"/>
                </a:lnTo>
                <a:lnTo>
                  <a:pt x="0" y="12077872"/>
                </a:lnTo>
                <a:lnTo>
                  <a:pt x="4526594" y="12077872"/>
                </a:lnTo>
                <a:lnTo>
                  <a:pt x="452659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0" y="8929947"/>
            <a:ext cx="18288000" cy="958849"/>
          </a:xfrm>
          <a:prstGeom prst="rect">
            <a:avLst/>
          </a:prstGeom>
        </p:spPr>
        <p:txBody>
          <a:bodyPr lIns="0" tIns="0" rIns="0" bIns="0" rtlCol="0" anchor="t">
            <a:spAutoFit/>
          </a:bodyPr>
          <a:lstStyle/>
          <a:p>
            <a:pPr algn="ctr">
              <a:lnSpc>
                <a:spcPts val="3925"/>
              </a:lnSpc>
              <a:spcBef>
                <a:spcPct val="0"/>
              </a:spcBef>
            </a:pPr>
            <a:r>
              <a:rPr lang="en-US" sz="2500" b="1" spc="400" dirty="0">
                <a:solidFill>
                  <a:srgbClr val="FFFFFF"/>
                </a:solidFill>
                <a:latin typeface="Proxima Nova Bold"/>
                <a:ea typeface="Proxima Nova Bold"/>
                <a:cs typeface="Proxima Nova Bold"/>
                <a:sym typeface="Proxima Nova Bold"/>
              </a:rPr>
              <a:t>ALL STAGES OF THIS PROJECT WERE GUIDED BY THE OCAP PRINCIPLES (OWNERSHIP, CONTROL, ACCESS AND POSSESSION)</a:t>
            </a:r>
          </a:p>
        </p:txBody>
      </p:sp>
      <p:sp>
        <p:nvSpPr>
          <p:cNvPr id="10" name="TextBox 10"/>
          <p:cNvSpPr txBox="1"/>
          <p:nvPr/>
        </p:nvSpPr>
        <p:spPr>
          <a:xfrm>
            <a:off x="360750" y="9401999"/>
            <a:ext cx="456605"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3</a:t>
            </a:r>
          </a:p>
        </p:txBody>
      </p:sp>
      <p:sp>
        <p:nvSpPr>
          <p:cNvPr id="12" name="TextBox 11">
            <a:extLst>
              <a:ext uri="{FF2B5EF4-FFF2-40B4-BE49-F238E27FC236}">
                <a16:creationId xmlns:a16="http://schemas.microsoft.com/office/drawing/2014/main" id="{54FCCA25-C3D1-0E92-E69E-0038F8D5D79A}"/>
              </a:ext>
            </a:extLst>
          </p:cNvPr>
          <p:cNvSpPr txBox="1"/>
          <p:nvPr/>
        </p:nvSpPr>
        <p:spPr>
          <a:xfrm>
            <a:off x="851821" y="2074127"/>
            <a:ext cx="16688491" cy="1077218"/>
          </a:xfrm>
          <a:prstGeom prst="rect">
            <a:avLst/>
          </a:prstGeom>
          <a:noFill/>
        </p:spPr>
        <p:txBody>
          <a:bodyPr wrap="square">
            <a:spAutoFit/>
          </a:bodyPr>
          <a:lstStyle/>
          <a:p>
            <a:pPr algn="ctr"/>
            <a:r>
              <a:rPr lang="en-US" sz="3200" dirty="0">
                <a:solidFill>
                  <a:schemeClr val="bg1"/>
                </a:solidFill>
              </a:rPr>
              <a:t>First Nation communities along the North shore identified an Interest for culturally safe dementia resources. </a:t>
            </a:r>
          </a:p>
        </p:txBody>
      </p:sp>
    </p:spTree>
  </p:cSld>
  <p:clrMapOvr>
    <a:masterClrMapping/>
  </p:clrMapOvr>
  <p:transition>
    <p:fade/>
  </p:transition>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CFC1"/>
        </a:solidFill>
        <a:effectLst/>
      </p:bgPr>
    </p:bg>
    <p:spTree>
      <p:nvGrpSpPr>
        <p:cNvPr id="1" name=""/>
        <p:cNvGrpSpPr/>
        <p:nvPr/>
      </p:nvGrpSpPr>
      <p:grpSpPr>
        <a:xfrm>
          <a:off x="0" y="0"/>
          <a:ext cx="0" cy="0"/>
          <a:chOff x="0" y="0"/>
          <a:chExt cx="0" cy="0"/>
        </a:xfrm>
      </p:grpSpPr>
      <p:grpSp>
        <p:nvGrpSpPr>
          <p:cNvPr id="2" name="Group 2"/>
          <p:cNvGrpSpPr/>
          <p:nvPr/>
        </p:nvGrpSpPr>
        <p:grpSpPr>
          <a:xfrm>
            <a:off x="4077773" y="3411992"/>
            <a:ext cx="14313190" cy="4826615"/>
            <a:chOff x="0" y="0"/>
            <a:chExt cx="3769729" cy="1271207"/>
          </a:xfrm>
        </p:grpSpPr>
        <p:sp>
          <p:nvSpPr>
            <p:cNvPr id="3" name="Freeform 3"/>
            <p:cNvSpPr/>
            <p:nvPr/>
          </p:nvSpPr>
          <p:spPr>
            <a:xfrm>
              <a:off x="0" y="0"/>
              <a:ext cx="3769729" cy="1271207"/>
            </a:xfrm>
            <a:custGeom>
              <a:avLst/>
              <a:gdLst/>
              <a:ahLst/>
              <a:cxnLst/>
              <a:rect l="l" t="t" r="r" b="b"/>
              <a:pathLst>
                <a:path w="3769729" h="1271207">
                  <a:moveTo>
                    <a:pt x="0" y="0"/>
                  </a:moveTo>
                  <a:lnTo>
                    <a:pt x="3769729" y="0"/>
                  </a:lnTo>
                  <a:lnTo>
                    <a:pt x="3769729" y="1271207"/>
                  </a:lnTo>
                  <a:lnTo>
                    <a:pt x="0" y="1271207"/>
                  </a:lnTo>
                  <a:close/>
                </a:path>
              </a:pathLst>
            </a:custGeom>
            <a:solidFill>
              <a:srgbClr val="523E27"/>
            </a:solidFill>
          </p:spPr>
          <p:txBody>
            <a:bodyPr/>
            <a:lstStyle/>
            <a:p>
              <a:endParaRPr lang="en-US"/>
            </a:p>
          </p:txBody>
        </p:sp>
        <p:sp>
          <p:nvSpPr>
            <p:cNvPr id="4" name="TextBox 4"/>
            <p:cNvSpPr txBox="1"/>
            <p:nvPr/>
          </p:nvSpPr>
          <p:spPr>
            <a:xfrm>
              <a:off x="0" y="-38100"/>
              <a:ext cx="3769729" cy="130930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664353" y="0"/>
            <a:ext cx="5623647" cy="3298504"/>
            <a:chOff x="0" y="0"/>
            <a:chExt cx="1481125" cy="868742"/>
          </a:xfrm>
        </p:grpSpPr>
        <p:sp>
          <p:nvSpPr>
            <p:cNvPr id="6" name="Freeform 6"/>
            <p:cNvSpPr/>
            <p:nvPr/>
          </p:nvSpPr>
          <p:spPr>
            <a:xfrm>
              <a:off x="0" y="0"/>
              <a:ext cx="1481125" cy="868742"/>
            </a:xfrm>
            <a:custGeom>
              <a:avLst/>
              <a:gdLst/>
              <a:ahLst/>
              <a:cxnLst/>
              <a:rect l="l" t="t" r="r" b="b"/>
              <a:pathLst>
                <a:path w="1481125" h="868742">
                  <a:moveTo>
                    <a:pt x="0" y="0"/>
                  </a:moveTo>
                  <a:lnTo>
                    <a:pt x="1481125" y="0"/>
                  </a:lnTo>
                  <a:lnTo>
                    <a:pt x="1481125" y="868742"/>
                  </a:lnTo>
                  <a:lnTo>
                    <a:pt x="0" y="868742"/>
                  </a:lnTo>
                  <a:close/>
                </a:path>
              </a:pathLst>
            </a:custGeom>
            <a:solidFill>
              <a:srgbClr val="523E27"/>
            </a:solidFill>
          </p:spPr>
          <p:txBody>
            <a:bodyPr/>
            <a:lstStyle/>
            <a:p>
              <a:endParaRPr lang="en-US"/>
            </a:p>
          </p:txBody>
        </p:sp>
        <p:sp>
          <p:nvSpPr>
            <p:cNvPr id="7" name="TextBox 7"/>
            <p:cNvSpPr txBox="1"/>
            <p:nvPr/>
          </p:nvSpPr>
          <p:spPr>
            <a:xfrm>
              <a:off x="0" y="-38100"/>
              <a:ext cx="1481125" cy="9068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7780734">
            <a:off x="13747624" y="-2087412"/>
            <a:ext cx="4680751" cy="7297494"/>
          </a:xfrm>
          <a:custGeom>
            <a:avLst/>
            <a:gdLst/>
            <a:ahLst/>
            <a:cxnLst/>
            <a:rect l="l" t="t" r="r" b="b"/>
            <a:pathLst>
              <a:path w="4264260" h="11377911">
                <a:moveTo>
                  <a:pt x="0" y="0"/>
                </a:moveTo>
                <a:lnTo>
                  <a:pt x="4264260" y="0"/>
                </a:lnTo>
                <a:lnTo>
                  <a:pt x="4264260" y="11377911"/>
                </a:lnTo>
                <a:lnTo>
                  <a:pt x="0" y="11377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4178356">
            <a:off x="14472010" y="5075090"/>
            <a:ext cx="4854829" cy="7522350"/>
          </a:xfrm>
          <a:custGeom>
            <a:avLst/>
            <a:gdLst/>
            <a:ahLst/>
            <a:cxnLst/>
            <a:rect l="l" t="t" r="r" b="b"/>
            <a:pathLst>
              <a:path w="3549475" h="9470718">
                <a:moveTo>
                  <a:pt x="0" y="0"/>
                </a:moveTo>
                <a:lnTo>
                  <a:pt x="3549474" y="0"/>
                </a:lnTo>
                <a:lnTo>
                  <a:pt x="3549474" y="9470718"/>
                </a:lnTo>
                <a:lnTo>
                  <a:pt x="0" y="9470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23568" y="218624"/>
            <a:ext cx="2410221" cy="1028700"/>
          </a:xfrm>
          <a:custGeom>
            <a:avLst/>
            <a:gdLst/>
            <a:ahLst/>
            <a:cxnLst/>
            <a:rect l="l" t="t" r="r" b="b"/>
            <a:pathLst>
              <a:path w="2410221" h="1028700">
                <a:moveTo>
                  <a:pt x="0" y="0"/>
                </a:moveTo>
                <a:lnTo>
                  <a:pt x="2410221" y="0"/>
                </a:lnTo>
                <a:lnTo>
                  <a:pt x="2410221" y="1028700"/>
                </a:lnTo>
                <a:lnTo>
                  <a:pt x="0" y="1028700"/>
                </a:lnTo>
                <a:lnTo>
                  <a:pt x="0" y="0"/>
                </a:lnTo>
                <a:close/>
              </a:path>
            </a:pathLst>
          </a:custGeom>
          <a:blipFill>
            <a:blip r:embed="rId6"/>
            <a:stretch>
              <a:fillRect t="-862" b="-862"/>
            </a:stretch>
          </a:blipFill>
        </p:spPr>
        <p:txBody>
          <a:bodyPr/>
          <a:lstStyle/>
          <a:p>
            <a:endParaRPr lang="en-US"/>
          </a:p>
        </p:txBody>
      </p:sp>
      <p:sp>
        <p:nvSpPr>
          <p:cNvPr id="13" name="TextBox 13"/>
          <p:cNvSpPr txBox="1"/>
          <p:nvPr/>
        </p:nvSpPr>
        <p:spPr>
          <a:xfrm>
            <a:off x="2200000" y="672718"/>
            <a:ext cx="10467698" cy="2444183"/>
          </a:xfrm>
          <a:prstGeom prst="rect">
            <a:avLst/>
          </a:prstGeom>
        </p:spPr>
        <p:txBody>
          <a:bodyPr lIns="0" tIns="0" rIns="0" bIns="0" rtlCol="0" anchor="t">
            <a:spAutoFit/>
          </a:bodyPr>
          <a:lstStyle/>
          <a:p>
            <a:pPr algn="ctr">
              <a:lnSpc>
                <a:spcPts val="9272"/>
              </a:lnSpc>
            </a:pPr>
            <a:r>
              <a:rPr lang="en-US" sz="10302" b="1" dirty="0">
                <a:solidFill>
                  <a:srgbClr val="523E27"/>
                </a:solidFill>
                <a:latin typeface="Proxima Nova Bold"/>
                <a:ea typeface="Proxima Nova Bold"/>
                <a:cs typeface="Proxima Nova Bold"/>
                <a:sym typeface="Proxima Nova Bold"/>
              </a:rPr>
              <a:t>COMMUNITY INVOLVEMENT</a:t>
            </a:r>
          </a:p>
        </p:txBody>
      </p:sp>
      <p:sp>
        <p:nvSpPr>
          <p:cNvPr id="14" name="TextBox 14"/>
          <p:cNvSpPr txBox="1"/>
          <p:nvPr/>
        </p:nvSpPr>
        <p:spPr>
          <a:xfrm>
            <a:off x="357823" y="9401999"/>
            <a:ext cx="462459" cy="688009"/>
          </a:xfrm>
          <a:prstGeom prst="rect">
            <a:avLst/>
          </a:prstGeom>
        </p:spPr>
        <p:txBody>
          <a:bodyPr lIns="0" tIns="0" rIns="0" bIns="0" rtlCol="0" anchor="t">
            <a:spAutoFit/>
          </a:bodyPr>
          <a:lstStyle/>
          <a:p>
            <a:pPr algn="ctr">
              <a:lnSpc>
                <a:spcPts val="5900"/>
              </a:lnSpc>
            </a:pPr>
            <a:r>
              <a:rPr lang="en-US" sz="4214" b="1" dirty="0">
                <a:solidFill>
                  <a:srgbClr val="523E27"/>
                </a:solidFill>
                <a:latin typeface="Proxima Nova Bold"/>
                <a:ea typeface="Proxima Nova Bold"/>
                <a:cs typeface="Proxima Nova Bold"/>
                <a:sym typeface="Proxima Nova Bold"/>
              </a:rPr>
              <a:t>5</a:t>
            </a:r>
          </a:p>
        </p:txBody>
      </p:sp>
      <p:sp>
        <p:nvSpPr>
          <p:cNvPr id="12" name="TextBox 11">
            <a:extLst>
              <a:ext uri="{FF2B5EF4-FFF2-40B4-BE49-F238E27FC236}">
                <a16:creationId xmlns:a16="http://schemas.microsoft.com/office/drawing/2014/main" id="{E6CBF811-D5D1-B414-487C-0FED803AE30F}"/>
              </a:ext>
            </a:extLst>
          </p:cNvPr>
          <p:cNvSpPr txBox="1"/>
          <p:nvPr/>
        </p:nvSpPr>
        <p:spPr>
          <a:xfrm>
            <a:off x="5370304" y="4490181"/>
            <a:ext cx="11850896" cy="2554545"/>
          </a:xfrm>
          <a:prstGeom prst="rect">
            <a:avLst/>
          </a:prstGeom>
          <a:noFill/>
        </p:spPr>
        <p:txBody>
          <a:bodyPr wrap="square">
            <a:spAutoFit/>
          </a:bodyPr>
          <a:lstStyle/>
          <a:p>
            <a:r>
              <a:rPr lang="en-US" sz="4000" dirty="0">
                <a:solidFill>
                  <a:schemeClr val="bg1"/>
                </a:solidFill>
              </a:rPr>
              <a:t>With the support from </a:t>
            </a:r>
            <a:r>
              <a:rPr lang="en-US" sz="4000" dirty="0" err="1">
                <a:solidFill>
                  <a:schemeClr val="bg1"/>
                </a:solidFill>
              </a:rPr>
              <a:t>Maamwesying</a:t>
            </a:r>
            <a:r>
              <a:rPr lang="en-US" sz="4000" dirty="0">
                <a:solidFill>
                  <a:schemeClr val="bg1"/>
                </a:solidFill>
              </a:rPr>
              <a:t> and the Senior Patient Advisory Council the Our Dementia Journey Journal was designed to be culturally safe for North Shore communities. </a:t>
            </a:r>
          </a:p>
        </p:txBody>
      </p:sp>
    </p:spTree>
  </p:cSld>
  <p:clrMapOvr>
    <a:masterClrMapping/>
  </p:clrMapOvr>
  <p:transition>
    <p:fade/>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3E27"/>
        </a:solidFill>
        <a:effectLst/>
      </p:bgPr>
    </p:bg>
    <p:spTree>
      <p:nvGrpSpPr>
        <p:cNvPr id="1" name=""/>
        <p:cNvGrpSpPr/>
        <p:nvPr/>
      </p:nvGrpSpPr>
      <p:grpSpPr>
        <a:xfrm>
          <a:off x="0" y="0"/>
          <a:ext cx="0" cy="0"/>
          <a:chOff x="0" y="0"/>
          <a:chExt cx="0" cy="0"/>
        </a:xfrm>
      </p:grpSpPr>
      <p:sp>
        <p:nvSpPr>
          <p:cNvPr id="2" name="TextBox 2"/>
          <p:cNvSpPr txBox="1"/>
          <p:nvPr/>
        </p:nvSpPr>
        <p:spPr>
          <a:xfrm>
            <a:off x="3051698" y="318756"/>
            <a:ext cx="12479098" cy="1943100"/>
          </a:xfrm>
          <a:prstGeom prst="rect">
            <a:avLst/>
          </a:prstGeom>
        </p:spPr>
        <p:txBody>
          <a:bodyPr lIns="0" tIns="0" rIns="0" bIns="0" rtlCol="0" anchor="t">
            <a:spAutoFit/>
          </a:bodyPr>
          <a:lstStyle/>
          <a:p>
            <a:pPr marL="0" lvl="0" indent="0" algn="ctr">
              <a:lnSpc>
                <a:spcPts val="7679"/>
              </a:lnSpc>
              <a:spcBef>
                <a:spcPct val="0"/>
              </a:spcBef>
            </a:pPr>
            <a:r>
              <a:rPr lang="en-US" sz="6399" b="1" dirty="0">
                <a:solidFill>
                  <a:srgbClr val="E8CFC1"/>
                </a:solidFill>
                <a:latin typeface="Proxima Nova Bold"/>
                <a:ea typeface="Proxima Nova Bold"/>
                <a:cs typeface="Proxima Nova Bold"/>
                <a:sym typeface="Proxima Nova Bold"/>
              </a:rPr>
              <a:t>OUR DEMENTIA JOURNEY JOURNAL (ODJJ) </a:t>
            </a:r>
          </a:p>
        </p:txBody>
      </p:sp>
      <p:sp>
        <p:nvSpPr>
          <p:cNvPr id="3" name="Freeform 3"/>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3"/>
            <a:stretch>
              <a:fillRect/>
            </a:stretch>
          </a:blipFill>
        </p:spPr>
        <p:txBody>
          <a:bodyPr/>
          <a:lstStyle/>
          <a:p>
            <a:endParaRPr lang="en-US"/>
          </a:p>
        </p:txBody>
      </p:sp>
      <p:sp>
        <p:nvSpPr>
          <p:cNvPr id="4" name="Freeform 4" descr="Pastel Yellow Wavy Strip with Grey Lines"/>
          <p:cNvSpPr/>
          <p:nvPr/>
        </p:nvSpPr>
        <p:spPr>
          <a:xfrm rot="7550043" flipV="1">
            <a:off x="15360277" y="-3492851"/>
            <a:ext cx="3275177" cy="8738836"/>
          </a:xfrm>
          <a:custGeom>
            <a:avLst/>
            <a:gdLst/>
            <a:ahLst/>
            <a:cxnLst/>
            <a:rect l="l" t="t" r="r" b="b"/>
            <a:pathLst>
              <a:path w="3275177" h="8738836">
                <a:moveTo>
                  <a:pt x="0" y="8738835"/>
                </a:moveTo>
                <a:lnTo>
                  <a:pt x="3275177" y="8738835"/>
                </a:lnTo>
                <a:lnTo>
                  <a:pt x="3275177" y="0"/>
                </a:lnTo>
                <a:lnTo>
                  <a:pt x="0" y="0"/>
                </a:lnTo>
                <a:lnTo>
                  <a:pt x="0" y="8738835"/>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82114" y="3314700"/>
            <a:ext cx="3364648" cy="5244923"/>
          </a:xfrm>
          <a:custGeom>
            <a:avLst/>
            <a:gdLst/>
            <a:ahLst/>
            <a:cxnLst/>
            <a:rect l="l" t="t" r="r" b="b"/>
            <a:pathLst>
              <a:path w="4414962" h="6651489">
                <a:moveTo>
                  <a:pt x="0" y="0"/>
                </a:moveTo>
                <a:lnTo>
                  <a:pt x="4414962" y="0"/>
                </a:lnTo>
                <a:lnTo>
                  <a:pt x="4414962" y="6651489"/>
                </a:lnTo>
                <a:lnTo>
                  <a:pt x="0" y="6651489"/>
                </a:lnTo>
                <a:lnTo>
                  <a:pt x="0" y="0"/>
                </a:lnTo>
                <a:close/>
              </a:path>
            </a:pathLst>
          </a:custGeom>
          <a:blipFill>
            <a:blip r:embed="rId6"/>
            <a:stretch>
              <a:fillRect/>
            </a:stretch>
          </a:blipFill>
        </p:spPr>
        <p:txBody>
          <a:bodyPr/>
          <a:lstStyle/>
          <a:p>
            <a:endParaRPr lang="en-US"/>
          </a:p>
        </p:txBody>
      </p:sp>
      <p:sp>
        <p:nvSpPr>
          <p:cNvPr id="6" name="Freeform 6"/>
          <p:cNvSpPr/>
          <p:nvPr/>
        </p:nvSpPr>
        <p:spPr>
          <a:xfrm>
            <a:off x="4285085" y="3314700"/>
            <a:ext cx="3364648" cy="5078063"/>
          </a:xfrm>
          <a:custGeom>
            <a:avLst/>
            <a:gdLst/>
            <a:ahLst/>
            <a:cxnLst/>
            <a:rect l="l" t="t" r="r" b="b"/>
            <a:pathLst>
              <a:path w="4484400" h="6756103">
                <a:moveTo>
                  <a:pt x="0" y="0"/>
                </a:moveTo>
                <a:lnTo>
                  <a:pt x="4484400" y="0"/>
                </a:lnTo>
                <a:lnTo>
                  <a:pt x="4484400" y="6756103"/>
                </a:lnTo>
                <a:lnTo>
                  <a:pt x="0" y="6756103"/>
                </a:lnTo>
                <a:lnTo>
                  <a:pt x="0" y="0"/>
                </a:lnTo>
                <a:close/>
              </a:path>
            </a:pathLst>
          </a:custGeom>
          <a:blipFill>
            <a:blip r:embed="rId7"/>
            <a:stretch>
              <a:fillRect/>
            </a:stretch>
          </a:blipFill>
        </p:spPr>
        <p:txBody>
          <a:bodyPr/>
          <a:lstStyle/>
          <a:p>
            <a:endParaRPr lang="en-US"/>
          </a:p>
        </p:txBody>
      </p:sp>
      <p:sp>
        <p:nvSpPr>
          <p:cNvPr id="7" name="Freeform 7"/>
          <p:cNvSpPr/>
          <p:nvPr/>
        </p:nvSpPr>
        <p:spPr>
          <a:xfrm>
            <a:off x="8034319" y="3161877"/>
            <a:ext cx="2990192" cy="5244923"/>
          </a:xfrm>
          <a:custGeom>
            <a:avLst/>
            <a:gdLst/>
            <a:ahLst/>
            <a:cxnLst/>
            <a:rect l="l" t="t" r="r" b="b"/>
            <a:pathLst>
              <a:path w="3919232" h="7848318">
                <a:moveTo>
                  <a:pt x="0" y="0"/>
                </a:moveTo>
                <a:lnTo>
                  <a:pt x="3919232" y="0"/>
                </a:lnTo>
                <a:lnTo>
                  <a:pt x="3919232" y="7848318"/>
                </a:lnTo>
                <a:lnTo>
                  <a:pt x="0" y="7848318"/>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357823" y="9401999"/>
            <a:ext cx="462459"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4</a:t>
            </a:r>
          </a:p>
        </p:txBody>
      </p:sp>
      <p:sp>
        <p:nvSpPr>
          <p:cNvPr id="11" name="TextBox 10">
            <a:extLst>
              <a:ext uri="{FF2B5EF4-FFF2-40B4-BE49-F238E27FC236}">
                <a16:creationId xmlns:a16="http://schemas.microsoft.com/office/drawing/2014/main" id="{374AF041-C6EC-F4A7-706C-12B330B430E6}"/>
              </a:ext>
            </a:extLst>
          </p:cNvPr>
          <p:cNvSpPr txBox="1"/>
          <p:nvPr/>
        </p:nvSpPr>
        <p:spPr>
          <a:xfrm>
            <a:off x="11586573" y="3377191"/>
            <a:ext cx="4832684" cy="4524315"/>
          </a:xfrm>
          <a:prstGeom prst="rect">
            <a:avLst/>
          </a:prstGeom>
          <a:noFill/>
        </p:spPr>
        <p:txBody>
          <a:bodyPr wrap="square">
            <a:spAutoFit/>
          </a:bodyPr>
          <a:lstStyle/>
          <a:p>
            <a:r>
              <a:rPr lang="en-US" sz="3200" b="1" dirty="0">
                <a:solidFill>
                  <a:schemeClr val="bg1"/>
                </a:solidFill>
              </a:rPr>
              <a:t>This resource was co-designed with and for caregivers, care providers and PLWD to support relationship building and communication along the dementia journey and then adapted for First Nations communities</a:t>
            </a:r>
            <a:endParaRPr lang="en-US" sz="2400"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grpSp>
        <p:nvGrpSpPr>
          <p:cNvPr id="2" name="Group 2"/>
          <p:cNvGrpSpPr/>
          <p:nvPr/>
        </p:nvGrpSpPr>
        <p:grpSpPr>
          <a:xfrm>
            <a:off x="0" y="3661983"/>
            <a:ext cx="18476703" cy="5596317"/>
            <a:chOff x="0" y="0"/>
            <a:chExt cx="4866292" cy="1473927"/>
          </a:xfrm>
        </p:grpSpPr>
        <p:sp>
          <p:nvSpPr>
            <p:cNvPr id="3" name="Freeform 3"/>
            <p:cNvSpPr/>
            <p:nvPr/>
          </p:nvSpPr>
          <p:spPr>
            <a:xfrm>
              <a:off x="0" y="0"/>
              <a:ext cx="4866292" cy="1473927"/>
            </a:xfrm>
            <a:custGeom>
              <a:avLst/>
              <a:gdLst/>
              <a:ahLst/>
              <a:cxnLst/>
              <a:rect l="l" t="t" r="r" b="b"/>
              <a:pathLst>
                <a:path w="4866292" h="1473927">
                  <a:moveTo>
                    <a:pt x="0" y="0"/>
                  </a:moveTo>
                  <a:lnTo>
                    <a:pt x="4866292" y="0"/>
                  </a:lnTo>
                  <a:lnTo>
                    <a:pt x="4866292" y="1473927"/>
                  </a:lnTo>
                  <a:lnTo>
                    <a:pt x="0" y="1473927"/>
                  </a:lnTo>
                  <a:close/>
                </a:path>
              </a:pathLst>
            </a:custGeom>
            <a:solidFill>
              <a:srgbClr val="F2BD99"/>
            </a:solidFill>
          </p:spPr>
          <p:txBody>
            <a:bodyPr/>
            <a:lstStyle/>
            <a:p>
              <a:endParaRPr lang="en-US"/>
            </a:p>
          </p:txBody>
        </p:sp>
        <p:sp>
          <p:nvSpPr>
            <p:cNvPr id="4" name="TextBox 4"/>
            <p:cNvSpPr txBox="1"/>
            <p:nvPr/>
          </p:nvSpPr>
          <p:spPr>
            <a:xfrm>
              <a:off x="0" y="-28575"/>
              <a:ext cx="4866292" cy="1502502"/>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606495" y="1247775"/>
            <a:ext cx="15075010" cy="1914526"/>
          </a:xfrm>
          <a:prstGeom prst="rect">
            <a:avLst/>
          </a:prstGeom>
        </p:spPr>
        <p:txBody>
          <a:bodyPr lIns="0" tIns="0" rIns="0" bIns="0" rtlCol="0" anchor="t">
            <a:spAutoFit/>
          </a:bodyPr>
          <a:lstStyle/>
          <a:p>
            <a:pPr algn="ctr">
              <a:lnSpc>
                <a:spcPts val="7200"/>
              </a:lnSpc>
            </a:pPr>
            <a:r>
              <a:rPr lang="en-US" sz="8000" b="1" spc="-160" dirty="0">
                <a:solidFill>
                  <a:srgbClr val="E8CFC1"/>
                </a:solidFill>
                <a:latin typeface="Proxima Nova Bold"/>
                <a:ea typeface="Proxima Nova Bold"/>
                <a:cs typeface="Proxima Nova Bold"/>
                <a:sym typeface="Proxima Nova Bold"/>
              </a:rPr>
              <a:t>Care is not the responsibility of one person--it’s a shared circle. </a:t>
            </a:r>
          </a:p>
        </p:txBody>
      </p:sp>
      <p:sp>
        <p:nvSpPr>
          <p:cNvPr id="6" name="Freeform 6"/>
          <p:cNvSpPr/>
          <p:nvPr/>
        </p:nvSpPr>
        <p:spPr>
          <a:xfrm rot="-5399999">
            <a:off x="17329263" y="-69963"/>
            <a:ext cx="850697" cy="990623"/>
          </a:xfrm>
          <a:custGeom>
            <a:avLst/>
            <a:gdLst/>
            <a:ahLst/>
            <a:cxnLst/>
            <a:rect l="l" t="t" r="r" b="b"/>
            <a:pathLst>
              <a:path w="850697" h="990623">
                <a:moveTo>
                  <a:pt x="0" y="0"/>
                </a:moveTo>
                <a:lnTo>
                  <a:pt x="850697" y="0"/>
                </a:lnTo>
                <a:lnTo>
                  <a:pt x="850697" y="990623"/>
                </a:lnTo>
                <a:lnTo>
                  <a:pt x="0" y="990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042691" y="3162301"/>
            <a:ext cx="6468648" cy="6468648"/>
          </a:xfrm>
          <a:custGeom>
            <a:avLst/>
            <a:gdLst/>
            <a:ahLst/>
            <a:cxnLst/>
            <a:rect l="l" t="t" r="r" b="b"/>
            <a:pathLst>
              <a:path w="6468648" h="6468648">
                <a:moveTo>
                  <a:pt x="0" y="0"/>
                </a:moveTo>
                <a:lnTo>
                  <a:pt x="6468648" y="0"/>
                </a:lnTo>
                <a:lnTo>
                  <a:pt x="6468648" y="6468647"/>
                </a:lnTo>
                <a:lnTo>
                  <a:pt x="0" y="6468647"/>
                </a:lnTo>
                <a:lnTo>
                  <a:pt x="0" y="0"/>
                </a:lnTo>
                <a:close/>
              </a:path>
            </a:pathLst>
          </a:custGeom>
          <a:blipFill>
            <a:blip r:embed="rId5"/>
            <a:stretch>
              <a:fillRect/>
            </a:stretch>
          </a:blipFill>
        </p:spPr>
        <p:txBody>
          <a:bodyPr/>
          <a:lstStyle/>
          <a:p>
            <a:endParaRPr lang="en-US"/>
          </a:p>
        </p:txBody>
      </p:sp>
      <p:sp>
        <p:nvSpPr>
          <p:cNvPr id="8" name="Freeform 8"/>
          <p:cNvSpPr/>
          <p:nvPr/>
        </p:nvSpPr>
        <p:spPr>
          <a:xfrm>
            <a:off x="323568" y="218624"/>
            <a:ext cx="2410221" cy="1028700"/>
          </a:xfrm>
          <a:custGeom>
            <a:avLst/>
            <a:gdLst/>
            <a:ahLst/>
            <a:cxnLst/>
            <a:rect l="l" t="t" r="r" b="b"/>
            <a:pathLst>
              <a:path w="2410221" h="1028700">
                <a:moveTo>
                  <a:pt x="0" y="0"/>
                </a:moveTo>
                <a:lnTo>
                  <a:pt x="2410221" y="0"/>
                </a:lnTo>
                <a:lnTo>
                  <a:pt x="2410221" y="1028700"/>
                </a:lnTo>
                <a:lnTo>
                  <a:pt x="0" y="1028700"/>
                </a:lnTo>
                <a:lnTo>
                  <a:pt x="0" y="0"/>
                </a:lnTo>
                <a:close/>
              </a:path>
            </a:pathLst>
          </a:custGeom>
          <a:blipFill>
            <a:blip r:embed="rId6"/>
            <a:stretch>
              <a:fillRect t="-862" b="-862"/>
            </a:stretch>
          </a:blipFill>
        </p:spPr>
        <p:txBody>
          <a:bodyPr/>
          <a:lstStyle/>
          <a:p>
            <a:endParaRPr lang="en-US"/>
          </a:p>
        </p:txBody>
      </p:sp>
      <p:sp>
        <p:nvSpPr>
          <p:cNvPr id="9" name="TextBox 9"/>
          <p:cNvSpPr txBox="1"/>
          <p:nvPr/>
        </p:nvSpPr>
        <p:spPr>
          <a:xfrm>
            <a:off x="358319" y="9401999"/>
            <a:ext cx="461466"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6</a:t>
            </a:r>
          </a:p>
        </p:txBody>
      </p:sp>
      <p:sp>
        <p:nvSpPr>
          <p:cNvPr id="10" name="TextBox 10"/>
          <p:cNvSpPr txBox="1"/>
          <p:nvPr/>
        </p:nvSpPr>
        <p:spPr>
          <a:xfrm>
            <a:off x="1606495" y="4163731"/>
            <a:ext cx="9325502" cy="4606517"/>
          </a:xfrm>
          <a:prstGeom prst="rect">
            <a:avLst/>
          </a:prstGeom>
        </p:spPr>
        <p:txBody>
          <a:bodyPr lIns="0" tIns="0" rIns="0" bIns="0" rtlCol="0" anchor="t">
            <a:spAutoFit/>
          </a:bodyPr>
          <a:lstStyle/>
          <a:p>
            <a:pPr algn="ctr">
              <a:lnSpc>
                <a:spcPts val="5152"/>
              </a:lnSpc>
            </a:pPr>
            <a:r>
              <a:rPr lang="en-US" sz="3680" dirty="0">
                <a:solidFill>
                  <a:srgbClr val="3A2812"/>
                </a:solidFill>
                <a:latin typeface="Proxima Nova"/>
                <a:ea typeface="Proxima Nova"/>
                <a:cs typeface="Proxima Nova"/>
                <a:sym typeface="Proxima Nova"/>
              </a:rPr>
              <a:t>The</a:t>
            </a:r>
            <a:r>
              <a:rPr lang="en-US" sz="3680" b="1" dirty="0">
                <a:solidFill>
                  <a:srgbClr val="3A2812"/>
                </a:solidFill>
                <a:latin typeface="Proxima Nova Bold"/>
                <a:ea typeface="Proxima Nova Bold"/>
                <a:cs typeface="Proxima Nova Bold"/>
                <a:sym typeface="Proxima Nova Bold"/>
              </a:rPr>
              <a:t> Circle of Care</a:t>
            </a:r>
            <a:r>
              <a:rPr lang="en-US" sz="3680" dirty="0">
                <a:solidFill>
                  <a:srgbClr val="3A2812"/>
                </a:solidFill>
                <a:latin typeface="Proxima Nova"/>
                <a:ea typeface="Proxima Nova"/>
                <a:cs typeface="Proxima Nova"/>
                <a:sym typeface="Proxima Nova"/>
              </a:rPr>
              <a:t> is centred around the person living with dementia, and those that care for them. </a:t>
            </a:r>
          </a:p>
          <a:p>
            <a:pPr algn="ctr">
              <a:lnSpc>
                <a:spcPts val="5152"/>
              </a:lnSpc>
            </a:pPr>
            <a:endParaRPr lang="en-US" sz="3680" dirty="0">
              <a:solidFill>
                <a:srgbClr val="3A2812"/>
              </a:solidFill>
              <a:latin typeface="Proxima Nova"/>
              <a:ea typeface="Proxima Nova"/>
              <a:cs typeface="Proxima Nova"/>
              <a:sym typeface="Proxima Nova"/>
            </a:endParaRPr>
          </a:p>
          <a:p>
            <a:pPr algn="ctr">
              <a:lnSpc>
                <a:spcPts val="5152"/>
              </a:lnSpc>
            </a:pPr>
            <a:r>
              <a:rPr lang="en-US" sz="3680" dirty="0">
                <a:solidFill>
                  <a:srgbClr val="3A2812"/>
                </a:solidFill>
                <a:latin typeface="Proxima Nova"/>
                <a:ea typeface="Proxima Nova"/>
                <a:cs typeface="Proxima Nova"/>
                <a:sym typeface="Proxima Nova"/>
              </a:rPr>
              <a:t>Including: caregivers, health care providers, community members, helpers, knowledge keepers, Elders and Traditional healers</a:t>
            </a:r>
            <a:r>
              <a:rPr lang="en-US" sz="3680" b="1" dirty="0">
                <a:solidFill>
                  <a:srgbClr val="3A2812"/>
                </a:solidFill>
                <a:latin typeface="Proxima Nova Bold"/>
                <a:ea typeface="Proxima Nova Bold"/>
                <a:cs typeface="Proxima Nova Bold"/>
                <a:sym typeface="Proxima Nova Bold"/>
              </a:rPr>
              <a:t> </a:t>
            </a:r>
            <a:r>
              <a:rPr lang="en-US" sz="3680" b="1" dirty="0">
                <a:solidFill>
                  <a:srgbClr val="3A2812"/>
                </a:solidFill>
                <a:latin typeface="Proxima Nova"/>
                <a:ea typeface="Proxima Nova"/>
                <a:cs typeface="Proxima Nova"/>
                <a:sym typeface="Proxima Nova"/>
              </a:rPr>
              <a:t> </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CFC1"/>
        </a:solidFill>
        <a:effectLst/>
      </p:bgPr>
    </p:bg>
    <p:spTree>
      <p:nvGrpSpPr>
        <p:cNvPr id="1" name=""/>
        <p:cNvGrpSpPr/>
        <p:nvPr/>
      </p:nvGrpSpPr>
      <p:grpSpPr>
        <a:xfrm>
          <a:off x="0" y="0"/>
          <a:ext cx="0" cy="0"/>
          <a:chOff x="0" y="0"/>
          <a:chExt cx="0" cy="0"/>
        </a:xfrm>
      </p:grpSpPr>
      <p:sp>
        <p:nvSpPr>
          <p:cNvPr id="2" name="Freeform 2" descr="Pastel Yellow Wavy Strip with Grey Lines"/>
          <p:cNvSpPr/>
          <p:nvPr/>
        </p:nvSpPr>
        <p:spPr>
          <a:xfrm rot="7325955">
            <a:off x="13863591" y="-3611601"/>
            <a:ext cx="3549475" cy="9470718"/>
          </a:xfrm>
          <a:custGeom>
            <a:avLst/>
            <a:gdLst/>
            <a:ahLst/>
            <a:cxnLst/>
            <a:rect l="l" t="t" r="r" b="b"/>
            <a:pathLst>
              <a:path w="3549475" h="9470718">
                <a:moveTo>
                  <a:pt x="0" y="0"/>
                </a:moveTo>
                <a:lnTo>
                  <a:pt x="3549475" y="0"/>
                </a:lnTo>
                <a:lnTo>
                  <a:pt x="3549475" y="9470718"/>
                </a:lnTo>
                <a:lnTo>
                  <a:pt x="0" y="9470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5"/>
            <a:stretch>
              <a:fillRect/>
            </a:stretch>
          </a:blipFill>
        </p:spPr>
        <p:txBody>
          <a:bodyPr/>
          <a:lstStyle/>
          <a:p>
            <a:endParaRPr lang="en-US"/>
          </a:p>
        </p:txBody>
      </p:sp>
      <p:sp>
        <p:nvSpPr>
          <p:cNvPr id="4" name="Freeform 4" descr="Pastel Yellow Wavy Strip with Grey Lines"/>
          <p:cNvSpPr/>
          <p:nvPr/>
        </p:nvSpPr>
        <p:spPr>
          <a:xfrm rot="2937877" flipV="1">
            <a:off x="14794470" y="3730591"/>
            <a:ext cx="3761256" cy="10035793"/>
          </a:xfrm>
          <a:custGeom>
            <a:avLst/>
            <a:gdLst/>
            <a:ahLst/>
            <a:cxnLst/>
            <a:rect l="l" t="t" r="r" b="b"/>
            <a:pathLst>
              <a:path w="3761256" h="10035793">
                <a:moveTo>
                  <a:pt x="0" y="10035792"/>
                </a:moveTo>
                <a:lnTo>
                  <a:pt x="3761256" y="10035792"/>
                </a:lnTo>
                <a:lnTo>
                  <a:pt x="3761256" y="0"/>
                </a:lnTo>
                <a:lnTo>
                  <a:pt x="0" y="0"/>
                </a:lnTo>
                <a:lnTo>
                  <a:pt x="0" y="1003579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037480" y="4178135"/>
            <a:ext cx="15221820" cy="4680611"/>
          </a:xfrm>
          <a:custGeom>
            <a:avLst/>
            <a:gdLst/>
            <a:ahLst/>
            <a:cxnLst/>
            <a:rect l="l" t="t" r="r" b="b"/>
            <a:pathLst>
              <a:path w="15221820" h="4680611">
                <a:moveTo>
                  <a:pt x="0" y="0"/>
                </a:moveTo>
                <a:lnTo>
                  <a:pt x="15221820" y="0"/>
                </a:lnTo>
                <a:lnTo>
                  <a:pt x="15221820" y="4680611"/>
                </a:lnTo>
                <a:lnTo>
                  <a:pt x="0" y="4680611"/>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712371" y="2092160"/>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3A2812"/>
                </a:solidFill>
                <a:latin typeface="Proxima Nova Bold"/>
                <a:ea typeface="Proxima Nova Bold"/>
                <a:cs typeface="Proxima Nova Bold"/>
                <a:sym typeface="Proxima Nova Bold"/>
              </a:rPr>
              <a:t>ODJJ FEATURES </a:t>
            </a:r>
          </a:p>
        </p:txBody>
      </p:sp>
      <p:sp>
        <p:nvSpPr>
          <p:cNvPr id="7" name="TextBox 7"/>
          <p:cNvSpPr txBox="1"/>
          <p:nvPr/>
        </p:nvSpPr>
        <p:spPr>
          <a:xfrm>
            <a:off x="3241423" y="3847521"/>
            <a:ext cx="731749" cy="669036"/>
          </a:xfrm>
          <a:prstGeom prst="rect">
            <a:avLst/>
          </a:prstGeom>
        </p:spPr>
        <p:txBody>
          <a:bodyPr lIns="0" tIns="0" rIns="0" bIns="0" rtlCol="0" anchor="t">
            <a:spAutoFit/>
          </a:bodyPr>
          <a:lstStyle/>
          <a:p>
            <a:pPr marL="0" lvl="1" indent="0" algn="l">
              <a:lnSpc>
                <a:spcPts val="5652"/>
              </a:lnSpc>
              <a:spcBef>
                <a:spcPct val="0"/>
              </a:spcBef>
            </a:pPr>
            <a:r>
              <a:rPr lang="en-US" sz="3600" u="none">
                <a:solidFill>
                  <a:srgbClr val="523E27"/>
                </a:solidFill>
                <a:latin typeface="Proxima Nova"/>
                <a:ea typeface="Proxima Nova"/>
                <a:cs typeface="Proxima Nova"/>
                <a:sym typeface="Proxima Nova"/>
              </a:rPr>
              <a:t>01</a:t>
            </a:r>
          </a:p>
        </p:txBody>
      </p:sp>
      <p:sp>
        <p:nvSpPr>
          <p:cNvPr id="8" name="TextBox 8"/>
          <p:cNvSpPr txBox="1"/>
          <p:nvPr/>
        </p:nvSpPr>
        <p:spPr>
          <a:xfrm>
            <a:off x="8155624" y="3847521"/>
            <a:ext cx="731749" cy="669036"/>
          </a:xfrm>
          <a:prstGeom prst="rect">
            <a:avLst/>
          </a:prstGeom>
        </p:spPr>
        <p:txBody>
          <a:bodyPr lIns="0" tIns="0" rIns="0" bIns="0" rtlCol="0" anchor="t">
            <a:spAutoFit/>
          </a:bodyPr>
          <a:lstStyle/>
          <a:p>
            <a:pPr marL="0" lvl="1" indent="0" algn="l">
              <a:lnSpc>
                <a:spcPts val="5652"/>
              </a:lnSpc>
              <a:spcBef>
                <a:spcPct val="0"/>
              </a:spcBef>
            </a:pPr>
            <a:r>
              <a:rPr lang="en-US" sz="3600" u="none">
                <a:solidFill>
                  <a:srgbClr val="523E27"/>
                </a:solidFill>
                <a:latin typeface="Proxima Nova"/>
                <a:ea typeface="Proxima Nova"/>
                <a:cs typeface="Proxima Nova"/>
                <a:sym typeface="Proxima Nova"/>
              </a:rPr>
              <a:t>03</a:t>
            </a:r>
          </a:p>
        </p:txBody>
      </p:sp>
      <p:sp>
        <p:nvSpPr>
          <p:cNvPr id="9" name="TextBox 9"/>
          <p:cNvSpPr txBox="1"/>
          <p:nvPr/>
        </p:nvSpPr>
        <p:spPr>
          <a:xfrm>
            <a:off x="15096119" y="3847521"/>
            <a:ext cx="731749" cy="669036"/>
          </a:xfrm>
          <a:prstGeom prst="rect">
            <a:avLst/>
          </a:prstGeom>
        </p:spPr>
        <p:txBody>
          <a:bodyPr lIns="0" tIns="0" rIns="0" bIns="0" rtlCol="0" anchor="t">
            <a:spAutoFit/>
          </a:bodyPr>
          <a:lstStyle/>
          <a:p>
            <a:pPr marL="0" lvl="1" indent="0" algn="l">
              <a:lnSpc>
                <a:spcPts val="5652"/>
              </a:lnSpc>
              <a:spcBef>
                <a:spcPct val="0"/>
              </a:spcBef>
            </a:pPr>
            <a:r>
              <a:rPr lang="en-US" sz="3600" u="none">
                <a:solidFill>
                  <a:srgbClr val="523E27"/>
                </a:solidFill>
                <a:latin typeface="Proxima Nova"/>
                <a:ea typeface="Proxima Nova"/>
                <a:cs typeface="Proxima Nova"/>
                <a:sym typeface="Proxima Nova"/>
              </a:rPr>
              <a:t>06</a:t>
            </a:r>
          </a:p>
        </p:txBody>
      </p:sp>
      <p:sp>
        <p:nvSpPr>
          <p:cNvPr id="10" name="TextBox 10"/>
          <p:cNvSpPr txBox="1"/>
          <p:nvPr/>
        </p:nvSpPr>
        <p:spPr>
          <a:xfrm>
            <a:off x="5627452" y="3847521"/>
            <a:ext cx="731749" cy="669036"/>
          </a:xfrm>
          <a:prstGeom prst="rect">
            <a:avLst/>
          </a:prstGeom>
        </p:spPr>
        <p:txBody>
          <a:bodyPr lIns="0" tIns="0" rIns="0" bIns="0" rtlCol="0" anchor="t">
            <a:spAutoFit/>
          </a:bodyPr>
          <a:lstStyle/>
          <a:p>
            <a:pPr marL="0" lvl="1" indent="0" algn="l">
              <a:lnSpc>
                <a:spcPts val="5652"/>
              </a:lnSpc>
              <a:spcBef>
                <a:spcPct val="0"/>
              </a:spcBef>
            </a:pPr>
            <a:r>
              <a:rPr lang="en-US" sz="3600" u="none">
                <a:solidFill>
                  <a:srgbClr val="523E27"/>
                </a:solidFill>
                <a:latin typeface="Proxima Nova"/>
                <a:ea typeface="Proxima Nova"/>
                <a:cs typeface="Proxima Nova"/>
                <a:sym typeface="Proxima Nova"/>
              </a:rPr>
              <a:t>02</a:t>
            </a:r>
          </a:p>
        </p:txBody>
      </p:sp>
      <p:sp>
        <p:nvSpPr>
          <p:cNvPr id="11" name="TextBox 11"/>
          <p:cNvSpPr txBox="1"/>
          <p:nvPr/>
        </p:nvSpPr>
        <p:spPr>
          <a:xfrm>
            <a:off x="12707020" y="3847521"/>
            <a:ext cx="731749" cy="669036"/>
          </a:xfrm>
          <a:prstGeom prst="rect">
            <a:avLst/>
          </a:prstGeom>
        </p:spPr>
        <p:txBody>
          <a:bodyPr lIns="0" tIns="0" rIns="0" bIns="0" rtlCol="0" anchor="t">
            <a:spAutoFit/>
          </a:bodyPr>
          <a:lstStyle/>
          <a:p>
            <a:pPr marL="0" lvl="1" indent="0" algn="l">
              <a:lnSpc>
                <a:spcPts val="5652"/>
              </a:lnSpc>
              <a:spcBef>
                <a:spcPct val="0"/>
              </a:spcBef>
            </a:pPr>
            <a:r>
              <a:rPr lang="en-US" sz="3600" u="none">
                <a:solidFill>
                  <a:srgbClr val="523E27"/>
                </a:solidFill>
                <a:latin typeface="Proxima Nova"/>
                <a:ea typeface="Proxima Nova"/>
                <a:cs typeface="Proxima Nova"/>
                <a:sym typeface="Proxima Nova"/>
              </a:rPr>
              <a:t>05</a:t>
            </a:r>
          </a:p>
        </p:txBody>
      </p:sp>
      <p:sp>
        <p:nvSpPr>
          <p:cNvPr id="12" name="TextBox 12"/>
          <p:cNvSpPr txBox="1"/>
          <p:nvPr/>
        </p:nvSpPr>
        <p:spPr>
          <a:xfrm>
            <a:off x="10317922" y="3847521"/>
            <a:ext cx="731749" cy="669036"/>
          </a:xfrm>
          <a:prstGeom prst="rect">
            <a:avLst/>
          </a:prstGeom>
        </p:spPr>
        <p:txBody>
          <a:bodyPr lIns="0" tIns="0" rIns="0" bIns="0" rtlCol="0" anchor="t">
            <a:spAutoFit/>
          </a:bodyPr>
          <a:lstStyle/>
          <a:p>
            <a:pPr marL="0" lvl="1" indent="0" algn="l">
              <a:lnSpc>
                <a:spcPts val="5652"/>
              </a:lnSpc>
              <a:spcBef>
                <a:spcPct val="0"/>
              </a:spcBef>
            </a:pPr>
            <a:r>
              <a:rPr lang="en-US" sz="3600" u="none">
                <a:solidFill>
                  <a:srgbClr val="523E27"/>
                </a:solidFill>
                <a:latin typeface="Proxima Nova"/>
                <a:ea typeface="Proxima Nova"/>
                <a:cs typeface="Proxima Nova"/>
                <a:sym typeface="Proxima Nova"/>
              </a:rPr>
              <a:t>04</a:t>
            </a:r>
          </a:p>
        </p:txBody>
      </p:sp>
      <p:sp>
        <p:nvSpPr>
          <p:cNvPr id="13" name="TextBox 13"/>
          <p:cNvSpPr txBox="1"/>
          <p:nvPr/>
        </p:nvSpPr>
        <p:spPr>
          <a:xfrm>
            <a:off x="399842" y="9401999"/>
            <a:ext cx="378420" cy="721623"/>
          </a:xfrm>
          <a:prstGeom prst="rect">
            <a:avLst/>
          </a:prstGeom>
        </p:spPr>
        <p:txBody>
          <a:bodyPr lIns="0" tIns="0" rIns="0" bIns="0" rtlCol="0" anchor="t">
            <a:spAutoFit/>
          </a:bodyPr>
          <a:lstStyle/>
          <a:p>
            <a:pPr algn="ctr">
              <a:lnSpc>
                <a:spcPts val="5900"/>
              </a:lnSpc>
            </a:pPr>
            <a:r>
              <a:rPr lang="en-US" sz="4214" b="1">
                <a:solidFill>
                  <a:srgbClr val="523E27"/>
                </a:solidFill>
                <a:latin typeface="Proxima Nova Bold"/>
                <a:ea typeface="Proxima Nova Bold"/>
                <a:cs typeface="Proxima Nova Bold"/>
                <a:sym typeface="Proxima Nova Bold"/>
              </a:rPr>
              <a:t>7.</a:t>
            </a:r>
          </a:p>
        </p:txBody>
      </p:sp>
      <p:sp>
        <p:nvSpPr>
          <p:cNvPr id="14" name="TextBox 14"/>
          <p:cNvSpPr txBox="1"/>
          <p:nvPr/>
        </p:nvSpPr>
        <p:spPr>
          <a:xfrm>
            <a:off x="13667007" y="6096946"/>
            <a:ext cx="3589972" cy="701675"/>
          </a:xfrm>
          <a:prstGeom prst="rect">
            <a:avLst/>
          </a:prstGeom>
        </p:spPr>
        <p:txBody>
          <a:bodyPr lIns="0" tIns="0" rIns="0" bIns="0" rtlCol="0" anchor="t">
            <a:spAutoFit/>
          </a:bodyPr>
          <a:lstStyle/>
          <a:p>
            <a:pPr algn="ctr">
              <a:lnSpc>
                <a:spcPts val="2800"/>
              </a:lnSpc>
            </a:pPr>
            <a:r>
              <a:rPr lang="en-US" sz="2000" b="1">
                <a:solidFill>
                  <a:srgbClr val="000000"/>
                </a:solidFill>
                <a:latin typeface="Proxima Nova Bold"/>
                <a:ea typeface="Proxima Nova Bold"/>
                <a:cs typeface="Proxima Nova Bold"/>
                <a:sym typeface="Proxima Nova Bold"/>
              </a:rPr>
              <a:t>(Only available on </a:t>
            </a:r>
          </a:p>
          <a:p>
            <a:pPr algn="ctr">
              <a:lnSpc>
                <a:spcPts val="2800"/>
              </a:lnSpc>
            </a:pPr>
            <a:r>
              <a:rPr lang="en-US" sz="2000" b="1">
                <a:solidFill>
                  <a:srgbClr val="000000"/>
                </a:solidFill>
                <a:latin typeface="Proxima Nova Bold"/>
                <a:ea typeface="Proxima Nova Bold"/>
                <a:cs typeface="Proxima Nova Bold"/>
                <a:sym typeface="Proxima Nova Bold"/>
              </a:rPr>
              <a:t>App Feature) </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grpSp>
        <p:nvGrpSpPr>
          <p:cNvPr id="10" name="Group 10"/>
          <p:cNvGrpSpPr/>
          <p:nvPr/>
        </p:nvGrpSpPr>
        <p:grpSpPr>
          <a:xfrm>
            <a:off x="479523" y="2573385"/>
            <a:ext cx="3261474" cy="4225435"/>
            <a:chOff x="0" y="0"/>
            <a:chExt cx="4348631" cy="5633913"/>
          </a:xfrm>
        </p:grpSpPr>
        <p:pic>
          <p:nvPicPr>
            <p:cNvPr id="11" name="Picture 11"/>
            <p:cNvPicPr>
              <a:picLocks noChangeAspect="1"/>
            </p:cNvPicPr>
            <p:nvPr/>
          </p:nvPicPr>
          <p:blipFill>
            <a:blip r:embed="rId3"/>
            <a:srcRect l="25782" r="25782"/>
            <a:stretch>
              <a:fillRect/>
            </a:stretch>
          </p:blipFill>
          <p:spPr>
            <a:xfrm>
              <a:off x="0" y="0"/>
              <a:ext cx="4348631" cy="5633913"/>
            </a:xfrm>
            <a:prstGeom prst="rect">
              <a:avLst/>
            </a:prstGeom>
          </p:spPr>
        </p:pic>
      </p:grpSp>
      <p:grpSp>
        <p:nvGrpSpPr>
          <p:cNvPr id="4" name="Group 4"/>
          <p:cNvGrpSpPr/>
          <p:nvPr/>
        </p:nvGrpSpPr>
        <p:grpSpPr>
          <a:xfrm>
            <a:off x="9694945" y="-255831"/>
            <a:ext cx="8588426" cy="10798663"/>
            <a:chOff x="0" y="0"/>
            <a:chExt cx="2000577" cy="2844092"/>
          </a:xfrm>
        </p:grpSpPr>
        <p:sp>
          <p:nvSpPr>
            <p:cNvPr id="5" name="Freeform 5"/>
            <p:cNvSpPr/>
            <p:nvPr/>
          </p:nvSpPr>
          <p:spPr>
            <a:xfrm>
              <a:off x="0" y="0"/>
              <a:ext cx="2000577" cy="2844092"/>
            </a:xfrm>
            <a:custGeom>
              <a:avLst/>
              <a:gdLst/>
              <a:ahLst/>
              <a:cxnLst/>
              <a:rect l="l" t="t" r="r" b="b"/>
              <a:pathLst>
                <a:path w="2000577" h="2844092">
                  <a:moveTo>
                    <a:pt x="0" y="0"/>
                  </a:moveTo>
                  <a:lnTo>
                    <a:pt x="2000577" y="0"/>
                  </a:lnTo>
                  <a:lnTo>
                    <a:pt x="2000577" y="2844092"/>
                  </a:lnTo>
                  <a:lnTo>
                    <a:pt x="0" y="2844092"/>
                  </a:lnTo>
                  <a:close/>
                </a:path>
              </a:pathLst>
            </a:custGeom>
            <a:solidFill>
              <a:srgbClr val="FEE5D7"/>
            </a:solidFill>
          </p:spPr>
          <p:txBody>
            <a:bodyPr/>
            <a:lstStyle/>
            <a:p>
              <a:endParaRPr lang="en-US"/>
            </a:p>
          </p:txBody>
        </p:sp>
        <p:sp>
          <p:nvSpPr>
            <p:cNvPr id="6" name="TextBox 6"/>
            <p:cNvSpPr txBox="1"/>
            <p:nvPr/>
          </p:nvSpPr>
          <p:spPr>
            <a:xfrm>
              <a:off x="0" y="-38100"/>
              <a:ext cx="2000577" cy="2882192"/>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7325955">
            <a:off x="14533596" y="-4516735"/>
            <a:ext cx="3549475" cy="9470718"/>
          </a:xfrm>
          <a:custGeom>
            <a:avLst/>
            <a:gdLst/>
            <a:ahLst/>
            <a:cxnLst/>
            <a:rect l="l" t="t" r="r" b="b"/>
            <a:pathLst>
              <a:path w="3549475" h="9470718">
                <a:moveTo>
                  <a:pt x="0" y="0"/>
                </a:moveTo>
                <a:lnTo>
                  <a:pt x="3549474" y="0"/>
                </a:lnTo>
                <a:lnTo>
                  <a:pt x="3549474" y="9470719"/>
                </a:lnTo>
                <a:lnTo>
                  <a:pt x="0" y="9470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399999">
            <a:off x="1182320" y="9144878"/>
            <a:ext cx="590382" cy="687490"/>
          </a:xfrm>
          <a:custGeom>
            <a:avLst/>
            <a:gdLst/>
            <a:ahLst/>
            <a:cxnLst/>
            <a:rect l="l" t="t" r="r" b="b"/>
            <a:pathLst>
              <a:path w="590382" h="687490">
                <a:moveTo>
                  <a:pt x="0" y="0"/>
                </a:moveTo>
                <a:lnTo>
                  <a:pt x="590382" y="0"/>
                </a:lnTo>
                <a:lnTo>
                  <a:pt x="590382" y="687490"/>
                </a:lnTo>
                <a:lnTo>
                  <a:pt x="0" y="687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6003415" y="2553214"/>
            <a:ext cx="3266755" cy="4225435"/>
            <a:chOff x="0" y="0"/>
            <a:chExt cx="4355673" cy="5633913"/>
          </a:xfrm>
        </p:grpSpPr>
        <p:pic>
          <p:nvPicPr>
            <p:cNvPr id="13" name="Picture 13"/>
            <p:cNvPicPr>
              <a:picLocks noChangeAspect="1"/>
            </p:cNvPicPr>
            <p:nvPr/>
          </p:nvPicPr>
          <p:blipFill>
            <a:blip r:embed="rId8"/>
            <a:srcRect l="24245" r="24245"/>
            <a:stretch>
              <a:fillRect/>
            </a:stretch>
          </p:blipFill>
          <p:spPr>
            <a:xfrm>
              <a:off x="0" y="0"/>
              <a:ext cx="4355673" cy="5633913"/>
            </a:xfrm>
            <a:prstGeom prst="rect">
              <a:avLst/>
            </a:prstGeom>
          </p:spPr>
        </p:pic>
      </p:grpSp>
      <p:sp>
        <p:nvSpPr>
          <p:cNvPr id="14" name="TextBox 14"/>
          <p:cNvSpPr txBox="1"/>
          <p:nvPr/>
        </p:nvSpPr>
        <p:spPr>
          <a:xfrm>
            <a:off x="-439791" y="1246254"/>
            <a:ext cx="10296597" cy="1306961"/>
          </a:xfrm>
          <a:prstGeom prst="rect">
            <a:avLst/>
          </a:prstGeom>
        </p:spPr>
        <p:txBody>
          <a:bodyPr lIns="0" tIns="0" rIns="0" bIns="0" rtlCol="0" anchor="t">
            <a:spAutoFit/>
          </a:bodyPr>
          <a:lstStyle/>
          <a:p>
            <a:pPr algn="ctr">
              <a:lnSpc>
                <a:spcPts val="10968"/>
              </a:lnSpc>
            </a:pPr>
            <a:r>
              <a:rPr lang="en-US" sz="8705" b="1" spc="322" dirty="0">
                <a:solidFill>
                  <a:srgbClr val="FEE5D7"/>
                </a:solidFill>
                <a:latin typeface="Proxima Nova Bold"/>
                <a:ea typeface="Proxima Nova Bold"/>
                <a:cs typeface="Proxima Nova Bold"/>
                <a:sym typeface="Proxima Nova Bold"/>
              </a:rPr>
              <a:t>ODJJ Trial Use </a:t>
            </a:r>
          </a:p>
        </p:txBody>
      </p:sp>
      <p:sp>
        <p:nvSpPr>
          <p:cNvPr id="15" name="TextBox 15"/>
          <p:cNvSpPr txBox="1"/>
          <p:nvPr/>
        </p:nvSpPr>
        <p:spPr>
          <a:xfrm>
            <a:off x="10018667" y="2175093"/>
            <a:ext cx="7011668" cy="5456129"/>
          </a:xfrm>
          <a:prstGeom prst="rect">
            <a:avLst/>
          </a:prstGeom>
        </p:spPr>
        <p:txBody>
          <a:bodyPr lIns="0" tIns="0" rIns="0" bIns="0" rtlCol="0" anchor="t">
            <a:spAutoFit/>
          </a:bodyPr>
          <a:lstStyle/>
          <a:p>
            <a:pPr algn="l">
              <a:lnSpc>
                <a:spcPts val="7295"/>
              </a:lnSpc>
            </a:pPr>
            <a:r>
              <a:rPr lang="en-US" sz="3943" dirty="0">
                <a:solidFill>
                  <a:srgbClr val="523E27"/>
                </a:solidFill>
                <a:latin typeface="Proxima Nova"/>
                <a:ea typeface="Proxima Nova"/>
                <a:cs typeface="Proxima Nova"/>
                <a:sym typeface="Proxima Nova"/>
              </a:rPr>
              <a:t>The ODJJ was trialed between June 2024 to January 2025 in: </a:t>
            </a:r>
          </a:p>
          <a:p>
            <a:pPr marL="851428" lvl="1" indent="-425714" algn="l">
              <a:lnSpc>
                <a:spcPts val="7295"/>
              </a:lnSpc>
              <a:buAutoNum type="arabicPeriod"/>
            </a:pPr>
            <a:r>
              <a:rPr lang="en-US" sz="3943" dirty="0">
                <a:solidFill>
                  <a:srgbClr val="523E27"/>
                </a:solidFill>
                <a:latin typeface="Proxima Nova"/>
                <a:ea typeface="Proxima Nova"/>
                <a:cs typeface="Proxima Nova"/>
                <a:sym typeface="Proxima Nova"/>
              </a:rPr>
              <a:t>Garden River</a:t>
            </a:r>
          </a:p>
          <a:p>
            <a:pPr marL="851428" lvl="1" indent="-425714" algn="l">
              <a:lnSpc>
                <a:spcPts val="7295"/>
              </a:lnSpc>
              <a:buAutoNum type="arabicPeriod"/>
            </a:pPr>
            <a:r>
              <a:rPr lang="en-US" sz="3943" dirty="0">
                <a:solidFill>
                  <a:srgbClr val="523E27"/>
                </a:solidFill>
                <a:latin typeface="Proxima Nova"/>
                <a:ea typeface="Proxima Nova"/>
                <a:cs typeface="Proxima Nova"/>
                <a:sym typeface="Proxima Nova"/>
              </a:rPr>
              <a:t>Sagamok Anishnawbek First Nation</a:t>
            </a:r>
          </a:p>
          <a:p>
            <a:pPr marL="851428" lvl="1" indent="-425714" algn="l">
              <a:lnSpc>
                <a:spcPts val="7295"/>
              </a:lnSpc>
              <a:buAutoNum type="arabicPeriod"/>
            </a:pPr>
            <a:r>
              <a:rPr lang="en-US" sz="3943" dirty="0">
                <a:solidFill>
                  <a:srgbClr val="523E27"/>
                </a:solidFill>
                <a:latin typeface="Proxima Nova"/>
                <a:ea typeface="Proxima Nova"/>
                <a:cs typeface="Proxima Nova"/>
                <a:sym typeface="Proxima Nova"/>
              </a:rPr>
              <a:t>Thessalon </a:t>
            </a:r>
          </a:p>
        </p:txBody>
      </p:sp>
      <p:sp>
        <p:nvSpPr>
          <p:cNvPr id="16" name="Freeform 16"/>
          <p:cNvSpPr/>
          <p:nvPr/>
        </p:nvSpPr>
        <p:spPr>
          <a:xfrm>
            <a:off x="323568" y="218624"/>
            <a:ext cx="2410221" cy="1028700"/>
          </a:xfrm>
          <a:custGeom>
            <a:avLst/>
            <a:gdLst/>
            <a:ahLst/>
            <a:cxnLst/>
            <a:rect l="l" t="t" r="r" b="b"/>
            <a:pathLst>
              <a:path w="2410221" h="1028700">
                <a:moveTo>
                  <a:pt x="0" y="0"/>
                </a:moveTo>
                <a:lnTo>
                  <a:pt x="2410221" y="0"/>
                </a:lnTo>
                <a:lnTo>
                  <a:pt x="2410221" y="1028700"/>
                </a:lnTo>
                <a:lnTo>
                  <a:pt x="0" y="1028700"/>
                </a:lnTo>
                <a:lnTo>
                  <a:pt x="0" y="0"/>
                </a:lnTo>
                <a:close/>
              </a:path>
            </a:pathLst>
          </a:custGeom>
          <a:blipFill>
            <a:blip r:embed="rId9"/>
            <a:stretch>
              <a:fillRect t="-862" b="-862"/>
            </a:stretch>
          </a:blipFill>
        </p:spPr>
        <p:txBody>
          <a:bodyPr/>
          <a:lstStyle/>
          <a:p>
            <a:endParaRPr lang="en-US"/>
          </a:p>
        </p:txBody>
      </p:sp>
      <p:sp>
        <p:nvSpPr>
          <p:cNvPr id="17" name="TextBox 17"/>
          <p:cNvSpPr txBox="1"/>
          <p:nvPr/>
        </p:nvSpPr>
        <p:spPr>
          <a:xfrm>
            <a:off x="363429" y="9401999"/>
            <a:ext cx="451247"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8</a:t>
            </a:r>
          </a:p>
        </p:txBody>
      </p:sp>
      <p:pic>
        <p:nvPicPr>
          <p:cNvPr id="19" name="Picture 18" descr="A bridge over a river&#10;&#10;AI-generated content may be incorrect.">
            <a:extLst>
              <a:ext uri="{FF2B5EF4-FFF2-40B4-BE49-F238E27FC236}">
                <a16:creationId xmlns:a16="http://schemas.microsoft.com/office/drawing/2014/main" id="{FA8F8DF5-BE95-1B18-A430-F2050CC659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6192" y="5489824"/>
            <a:ext cx="6845717" cy="4369493"/>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6857"/>
        </a:solidFill>
        <a:effectLst/>
      </p:bgPr>
    </p:bg>
    <p:spTree>
      <p:nvGrpSpPr>
        <p:cNvPr id="1" name=""/>
        <p:cNvGrpSpPr/>
        <p:nvPr/>
      </p:nvGrpSpPr>
      <p:grpSpPr>
        <a:xfrm>
          <a:off x="0" y="0"/>
          <a:ext cx="0" cy="0"/>
          <a:chOff x="0" y="0"/>
          <a:chExt cx="0" cy="0"/>
        </a:xfrm>
      </p:grpSpPr>
      <p:sp>
        <p:nvSpPr>
          <p:cNvPr id="2" name="TextBox 2"/>
          <p:cNvSpPr txBox="1"/>
          <p:nvPr/>
        </p:nvSpPr>
        <p:spPr>
          <a:xfrm>
            <a:off x="4976431" y="816096"/>
            <a:ext cx="8335138" cy="1073948"/>
          </a:xfrm>
          <a:prstGeom prst="rect">
            <a:avLst/>
          </a:prstGeom>
        </p:spPr>
        <p:txBody>
          <a:bodyPr lIns="0" tIns="0" rIns="0" bIns="0" rtlCol="0" anchor="t">
            <a:spAutoFit/>
          </a:bodyPr>
          <a:lstStyle/>
          <a:p>
            <a:pPr algn="ctr">
              <a:lnSpc>
                <a:spcPts val="7834"/>
              </a:lnSpc>
            </a:pPr>
            <a:r>
              <a:rPr lang="en-US" sz="8705" b="1">
                <a:solidFill>
                  <a:srgbClr val="FEE5D7"/>
                </a:solidFill>
                <a:latin typeface="Proxima Nova Bold"/>
                <a:ea typeface="Proxima Nova Bold"/>
                <a:cs typeface="Proxima Nova Bold"/>
                <a:sym typeface="Proxima Nova Bold"/>
              </a:rPr>
              <a:t>KEY MESSAGES </a:t>
            </a:r>
          </a:p>
        </p:txBody>
      </p:sp>
      <p:sp>
        <p:nvSpPr>
          <p:cNvPr id="3" name="Freeform 3"/>
          <p:cNvSpPr/>
          <p:nvPr/>
        </p:nvSpPr>
        <p:spPr>
          <a:xfrm>
            <a:off x="323568" y="218624"/>
            <a:ext cx="2369367" cy="1028700"/>
          </a:xfrm>
          <a:custGeom>
            <a:avLst/>
            <a:gdLst/>
            <a:ahLst/>
            <a:cxnLst/>
            <a:rect l="l" t="t" r="r" b="b"/>
            <a:pathLst>
              <a:path w="2369367" h="1028700">
                <a:moveTo>
                  <a:pt x="0" y="0"/>
                </a:moveTo>
                <a:lnTo>
                  <a:pt x="2369367" y="0"/>
                </a:lnTo>
                <a:lnTo>
                  <a:pt x="2369367" y="1028700"/>
                </a:lnTo>
                <a:lnTo>
                  <a:pt x="0" y="10287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101228" y="3442923"/>
            <a:ext cx="14085543" cy="4411785"/>
          </a:xfrm>
          <a:prstGeom prst="rect">
            <a:avLst/>
          </a:prstGeom>
        </p:spPr>
        <p:txBody>
          <a:bodyPr lIns="0" tIns="0" rIns="0" bIns="0" rtlCol="0" anchor="t">
            <a:spAutoFit/>
          </a:bodyPr>
          <a:lstStyle/>
          <a:p>
            <a:pPr marL="678799" lvl="1" algn="just">
              <a:lnSpc>
                <a:spcPts val="8803"/>
              </a:lnSpc>
            </a:pPr>
            <a:r>
              <a:rPr lang="en-US" sz="6288" dirty="0">
                <a:solidFill>
                  <a:srgbClr val="FEE5D7"/>
                </a:solidFill>
                <a:latin typeface="Proxima Nova"/>
                <a:ea typeface="Proxima Nova"/>
                <a:cs typeface="Proxima Nova"/>
                <a:sym typeface="Proxima Nova"/>
              </a:rPr>
              <a:t>The ODJJ helps to: </a:t>
            </a:r>
          </a:p>
          <a:p>
            <a:pPr marL="1357598" lvl="1" indent="-678799" algn="just">
              <a:lnSpc>
                <a:spcPts val="8803"/>
              </a:lnSpc>
              <a:buAutoNum type="arabicPeriod"/>
            </a:pPr>
            <a:r>
              <a:rPr lang="en-US" sz="6288" dirty="0">
                <a:solidFill>
                  <a:srgbClr val="FEE5D7"/>
                </a:solidFill>
                <a:latin typeface="Proxima Nova"/>
                <a:ea typeface="Proxima Nova"/>
                <a:cs typeface="Proxima Nova"/>
                <a:sym typeface="Proxima Nova"/>
              </a:rPr>
              <a:t>Provide person-centered care </a:t>
            </a:r>
          </a:p>
          <a:p>
            <a:pPr marL="1357598" lvl="1" indent="-678799" algn="just">
              <a:lnSpc>
                <a:spcPts val="8803"/>
              </a:lnSpc>
              <a:buAutoNum type="arabicPeriod"/>
            </a:pPr>
            <a:r>
              <a:rPr lang="en-US" sz="6288" dirty="0">
                <a:solidFill>
                  <a:srgbClr val="FEE5D7"/>
                </a:solidFill>
                <a:latin typeface="Proxima Nova"/>
                <a:ea typeface="Proxima Nova"/>
                <a:cs typeface="Proxima Nova"/>
                <a:sym typeface="Proxima Nova"/>
              </a:rPr>
              <a:t>Support caregiver well-being </a:t>
            </a:r>
          </a:p>
          <a:p>
            <a:pPr marL="1357598" lvl="1" indent="-678799" algn="just">
              <a:lnSpc>
                <a:spcPts val="8803"/>
              </a:lnSpc>
              <a:buAutoNum type="arabicPeriod"/>
            </a:pPr>
            <a:r>
              <a:rPr lang="en-US" sz="6288" dirty="0">
                <a:solidFill>
                  <a:srgbClr val="FEE5D7"/>
                </a:solidFill>
                <a:latin typeface="Proxima Nova"/>
                <a:ea typeface="Proxima Nova"/>
                <a:cs typeface="Proxima Nova"/>
                <a:sym typeface="Proxima Nova"/>
              </a:rPr>
              <a:t>Provide community specific support</a:t>
            </a:r>
          </a:p>
        </p:txBody>
      </p:sp>
      <p:sp>
        <p:nvSpPr>
          <p:cNvPr id="5" name="TextBox 5"/>
          <p:cNvSpPr txBox="1"/>
          <p:nvPr/>
        </p:nvSpPr>
        <p:spPr>
          <a:xfrm>
            <a:off x="250220" y="9401999"/>
            <a:ext cx="677664" cy="688009"/>
          </a:xfrm>
          <a:prstGeom prst="rect">
            <a:avLst/>
          </a:prstGeom>
        </p:spPr>
        <p:txBody>
          <a:bodyPr lIns="0" tIns="0" rIns="0" bIns="0" rtlCol="0" anchor="t">
            <a:spAutoFit/>
          </a:bodyPr>
          <a:lstStyle/>
          <a:p>
            <a:pPr algn="ctr">
              <a:lnSpc>
                <a:spcPts val="5900"/>
              </a:lnSpc>
            </a:pPr>
            <a:r>
              <a:rPr lang="en-US" sz="4214" b="1" dirty="0">
                <a:solidFill>
                  <a:srgbClr val="FFFFFF"/>
                </a:solidFill>
                <a:latin typeface="Proxima Nova Bold"/>
                <a:ea typeface="Proxima Nova Bold"/>
                <a:cs typeface="Proxima Nova Bold"/>
                <a:sym typeface="Proxima Nova Bold"/>
              </a:rPr>
              <a:t>9</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E65089A8C23C43823450992EADF89C" ma:contentTypeVersion="17" ma:contentTypeDescription="Create a new document." ma:contentTypeScope="" ma:versionID="86f1a63ec473173af57ec9280adb4d09">
  <xsd:schema xmlns:xsd="http://www.w3.org/2001/XMLSchema" xmlns:xs="http://www.w3.org/2001/XMLSchema" xmlns:p="http://schemas.microsoft.com/office/2006/metadata/properties" xmlns:ns2="9c5e6193-583b-4240-98d7-be03c6ce33b3" xmlns:ns3="82e08b47-6d05-433b-ae71-931da740facb" targetNamespace="http://schemas.microsoft.com/office/2006/metadata/properties" ma:root="true" ma:fieldsID="d4f7e5ede46354e9483c832da4fd0496" ns2:_="" ns3:_="">
    <xsd:import namespace="9c5e6193-583b-4240-98d7-be03c6ce33b3"/>
    <xsd:import namespace="82e08b47-6d05-433b-ae71-931da740fa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5e6193-583b-4240-98d7-be03c6ce3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932572c-cff7-4baa-87b1-1b8da972918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e08b47-6d05-433b-ae71-931da740fac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59044f-5dd6-4f61-84e1-4cdd3ff5bc4b}" ma:internalName="TaxCatchAll" ma:showField="CatchAllData" ma:web="82e08b47-6d05-433b-ae71-931da740fac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2e08b47-6d05-433b-ae71-931da740facb" xsi:nil="true"/>
    <lcf76f155ced4ddcb4097134ff3c332f xmlns="9c5e6193-583b-4240-98d7-be03c6ce33b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E3392C-63D6-40EB-B9EB-263798A900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5e6193-583b-4240-98d7-be03c6ce33b3"/>
    <ds:schemaRef ds:uri="82e08b47-6d05-433b-ae71-931da740fa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1EA2C9-A05C-4978-B82A-52F8E1179D21}">
  <ds:schemaRefs>
    <ds:schemaRef ds:uri="http://schemas.microsoft.com/office/2006/documentManagement/types"/>
    <ds:schemaRef ds:uri="http://www.w3.org/XML/1998/namespace"/>
    <ds:schemaRef ds:uri="http://schemas.microsoft.com/office/infopath/2007/PartnerControls"/>
    <ds:schemaRef ds:uri="82e08b47-6d05-433b-ae71-931da740facb"/>
    <ds:schemaRef ds:uri="http://purl.org/dc/terms/"/>
    <ds:schemaRef ds:uri="http://purl.org/dc/dcmitype/"/>
    <ds:schemaRef ds:uri="9c5e6193-583b-4240-98d7-be03c6ce33b3"/>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EE2CDF9-D7E3-4F9A-B192-82FD754CFE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3241</TotalTime>
  <Words>2096</Words>
  <Application>Microsoft Office PowerPoint</Application>
  <PresentationFormat>Custom</PresentationFormat>
  <Paragraphs>251</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Calibri</vt:lpstr>
      <vt:lpstr>Aptos</vt:lpstr>
      <vt:lpstr>Proxima Nova</vt:lpstr>
      <vt:lpstr>Proxima Nova Italics</vt:lpstr>
      <vt:lpstr>Skolar Latin</vt:lpstr>
      <vt:lpstr>Montserrat</vt:lpstr>
      <vt:lpstr>Proxima Nova Bold Italics</vt:lpstr>
      <vt:lpstr>Arial</vt:lpstr>
      <vt:lpstr>Proxima Nova Bold</vt:lpstr>
      <vt:lpstr>Office Theme</vt:lpstr>
      <vt:lpstr>Enhancing Care Through Community Connection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ODJJ Skills Bootcamp</dc:title>
  <dc:creator>Doris Warner</dc:creator>
  <cp:lastModifiedBy>Paige Fernandes</cp:lastModifiedBy>
  <cp:revision>8</cp:revision>
  <dcterms:created xsi:type="dcterms:W3CDTF">2006-08-16T00:00:00Z</dcterms:created>
  <dcterms:modified xsi:type="dcterms:W3CDTF">2025-05-29T17:48:11Z</dcterms:modified>
  <dc:identifier>DAGiqzoo9rg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0x010100EAE65089A8C23C43823450992EADF89C</vt:lpwstr>
  </property>
  <property fmtid="{D5CDD505-2E9C-101B-9397-08002B2CF9AE}" pid="3" name="MediaServiceImageTags">
    <vt:lpwstr/>
  </property>
</Properties>
</file>